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67"/>
  </p:notesMasterIdLst>
  <p:handoutMasterIdLst>
    <p:handoutMasterId r:id="rId68"/>
  </p:handoutMasterIdLst>
  <p:sldIdLst>
    <p:sldId id="256" r:id="rId2"/>
    <p:sldId id="508" r:id="rId3"/>
    <p:sldId id="509" r:id="rId4"/>
    <p:sldId id="282" r:id="rId5"/>
    <p:sldId id="510" r:id="rId6"/>
    <p:sldId id="286" r:id="rId7"/>
    <p:sldId id="512" r:id="rId8"/>
    <p:sldId id="391" r:id="rId9"/>
    <p:sldId id="466" r:id="rId10"/>
    <p:sldId id="392" r:id="rId11"/>
    <p:sldId id="519" r:id="rId12"/>
    <p:sldId id="393" r:id="rId13"/>
    <p:sldId id="394" r:id="rId14"/>
    <p:sldId id="395" r:id="rId15"/>
    <p:sldId id="396" r:id="rId16"/>
    <p:sldId id="397" r:id="rId17"/>
    <p:sldId id="353" r:id="rId18"/>
    <p:sldId id="279" r:id="rId19"/>
    <p:sldId id="517" r:id="rId20"/>
    <p:sldId id="398" r:id="rId21"/>
    <p:sldId id="408" r:id="rId22"/>
    <p:sldId id="513" r:id="rId23"/>
    <p:sldId id="412" r:id="rId24"/>
    <p:sldId id="262" r:id="rId25"/>
    <p:sldId id="505" r:id="rId26"/>
    <p:sldId id="260" r:id="rId27"/>
    <p:sldId id="524" r:id="rId28"/>
    <p:sldId id="525" r:id="rId29"/>
    <p:sldId id="523" r:id="rId30"/>
    <p:sldId id="296" r:id="rId31"/>
    <p:sldId id="526" r:id="rId32"/>
    <p:sldId id="263" r:id="rId33"/>
    <p:sldId id="506" r:id="rId34"/>
    <p:sldId id="298" r:id="rId35"/>
    <p:sldId id="261" r:id="rId36"/>
    <p:sldId id="527" r:id="rId37"/>
    <p:sldId id="528" r:id="rId38"/>
    <p:sldId id="264" r:id="rId39"/>
    <p:sldId id="265" r:id="rId40"/>
    <p:sldId id="529" r:id="rId41"/>
    <p:sldId id="266" r:id="rId42"/>
    <p:sldId id="302" r:id="rId43"/>
    <p:sldId id="304" r:id="rId44"/>
    <p:sldId id="268" r:id="rId45"/>
    <p:sldId id="476" r:id="rId46"/>
    <p:sldId id="477" r:id="rId47"/>
    <p:sldId id="520" r:id="rId48"/>
    <p:sldId id="478" r:id="rId49"/>
    <p:sldId id="479" r:id="rId50"/>
    <p:sldId id="441" r:id="rId51"/>
    <p:sldId id="481" r:id="rId52"/>
    <p:sldId id="482" r:id="rId53"/>
    <p:sldId id="521" r:id="rId54"/>
    <p:sldId id="483" r:id="rId55"/>
    <p:sldId id="485" r:id="rId56"/>
    <p:sldId id="280" r:id="rId57"/>
    <p:sldId id="495" r:id="rId58"/>
    <p:sldId id="502" r:id="rId59"/>
    <p:sldId id="503" r:id="rId60"/>
    <p:sldId id="504" r:id="rId61"/>
    <p:sldId id="497" r:id="rId62"/>
    <p:sldId id="499" r:id="rId63"/>
    <p:sldId id="500" r:id="rId64"/>
    <p:sldId id="522" r:id="rId65"/>
    <p:sldId id="50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FFFFCC"/>
    <a:srgbClr val="FF9900"/>
    <a:srgbClr val="0000FF"/>
    <a:srgbClr val="FF66FF"/>
    <a:srgbClr val="CC9900"/>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5" autoAdjust="0"/>
    <p:restoredTop sz="99274" autoAdjust="0"/>
  </p:normalViewPr>
  <p:slideViewPr>
    <p:cSldViewPr>
      <p:cViewPr varScale="1">
        <p:scale>
          <a:sx n="71" d="100"/>
          <a:sy n="71" d="100"/>
        </p:scale>
        <p:origin x="78"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D62E132-DC7C-912E-B203-375C31D8495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VnArial NarrowH" pitchFamily="34" charset="0"/>
              </a:defRPr>
            </a:lvl1pPr>
          </a:lstStyle>
          <a:p>
            <a:pPr>
              <a:defRPr/>
            </a:pPr>
            <a:endParaRPr lang="en-US" altLang="en-US"/>
          </a:p>
        </p:txBody>
      </p:sp>
      <p:sp>
        <p:nvSpPr>
          <p:cNvPr id="122883" name="Rectangle 3">
            <a:extLst>
              <a:ext uri="{FF2B5EF4-FFF2-40B4-BE49-F238E27FC236}">
                <a16:creationId xmlns:a16="http://schemas.microsoft.com/office/drawing/2014/main" id="{A38C506D-E43D-C4C4-87F4-A6BE1C6D6382}"/>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VnArial NarrowH" pitchFamily="34" charset="0"/>
              </a:defRPr>
            </a:lvl1pPr>
          </a:lstStyle>
          <a:p>
            <a:pPr>
              <a:defRPr/>
            </a:pPr>
            <a:fld id="{5828BCC2-903B-4392-9C2B-255A3F9C6FCE}" type="datetimeFigureOut">
              <a:rPr lang="en-US" altLang="en-US"/>
              <a:pPr>
                <a:defRPr/>
              </a:pPr>
              <a:t>8/8/2023</a:t>
            </a:fld>
            <a:endParaRPr lang="en-US" altLang="en-US"/>
          </a:p>
        </p:txBody>
      </p:sp>
      <p:sp>
        <p:nvSpPr>
          <p:cNvPr id="122884" name="Rectangle 4">
            <a:extLst>
              <a:ext uri="{FF2B5EF4-FFF2-40B4-BE49-F238E27FC236}">
                <a16:creationId xmlns:a16="http://schemas.microsoft.com/office/drawing/2014/main" id="{84160BC8-0239-D22E-108D-7CCD5A7B35FB}"/>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VnArial NarrowH" pitchFamily="34" charset="0"/>
              </a:defRPr>
            </a:lvl1pPr>
          </a:lstStyle>
          <a:p>
            <a:pPr>
              <a:defRPr/>
            </a:pPr>
            <a:endParaRPr lang="en-US" altLang="en-US"/>
          </a:p>
        </p:txBody>
      </p:sp>
      <p:sp>
        <p:nvSpPr>
          <p:cNvPr id="122885" name="Rectangle 5">
            <a:extLst>
              <a:ext uri="{FF2B5EF4-FFF2-40B4-BE49-F238E27FC236}">
                <a16:creationId xmlns:a16="http://schemas.microsoft.com/office/drawing/2014/main" id="{98F48B63-21F4-F561-CB0B-FE225642BAC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VnArial NarrowH" pitchFamily="34" charset="0"/>
              </a:defRPr>
            </a:lvl1pPr>
          </a:lstStyle>
          <a:p>
            <a:fld id="{969FCBD6-8DA8-4202-80EA-E29DEE176A1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F112C21F-8B80-4383-7D5C-7095C0CCEBD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VnArial NarrowH" pitchFamily="34" charset="0"/>
              </a:defRPr>
            </a:lvl1pPr>
          </a:lstStyle>
          <a:p>
            <a:pPr>
              <a:defRPr/>
            </a:pPr>
            <a:endParaRPr lang="en-US" altLang="en-US"/>
          </a:p>
        </p:txBody>
      </p:sp>
      <p:sp>
        <p:nvSpPr>
          <p:cNvPr id="124931" name="Rectangle 3">
            <a:extLst>
              <a:ext uri="{FF2B5EF4-FFF2-40B4-BE49-F238E27FC236}">
                <a16:creationId xmlns:a16="http://schemas.microsoft.com/office/drawing/2014/main" id="{C420309F-EAA8-4B98-0770-FA4D8493078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VnArial NarrowH" pitchFamily="34" charset="0"/>
              </a:defRPr>
            </a:lvl1pPr>
          </a:lstStyle>
          <a:p>
            <a:pPr>
              <a:defRPr/>
            </a:pPr>
            <a:fld id="{4C2181E2-F242-4269-B53A-E1C52DE7ED26}" type="datetimeFigureOut">
              <a:rPr lang="en-US" altLang="en-US"/>
              <a:pPr>
                <a:defRPr/>
              </a:pPr>
              <a:t>8/8/2023</a:t>
            </a:fld>
            <a:endParaRPr lang="en-US" altLang="en-US"/>
          </a:p>
        </p:txBody>
      </p:sp>
      <p:sp>
        <p:nvSpPr>
          <p:cNvPr id="45060" name="Rectangle 4">
            <a:extLst>
              <a:ext uri="{FF2B5EF4-FFF2-40B4-BE49-F238E27FC236}">
                <a16:creationId xmlns:a16="http://schemas.microsoft.com/office/drawing/2014/main" id="{47BA853B-B58B-3B4A-9B5B-9057DD9862B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a:extLst>
              <a:ext uri="{FF2B5EF4-FFF2-40B4-BE49-F238E27FC236}">
                <a16:creationId xmlns:a16="http://schemas.microsoft.com/office/drawing/2014/main" id="{F3B0CA2E-08C4-FD60-E788-6C7510FBDD8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4934" name="Rectangle 6">
            <a:extLst>
              <a:ext uri="{FF2B5EF4-FFF2-40B4-BE49-F238E27FC236}">
                <a16:creationId xmlns:a16="http://schemas.microsoft.com/office/drawing/2014/main" id="{147654EF-FB23-10E4-24D2-9ED155130F6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VnArial NarrowH" pitchFamily="34" charset="0"/>
              </a:defRPr>
            </a:lvl1pPr>
          </a:lstStyle>
          <a:p>
            <a:pPr>
              <a:defRPr/>
            </a:pPr>
            <a:endParaRPr lang="en-US" altLang="en-US"/>
          </a:p>
        </p:txBody>
      </p:sp>
      <p:sp>
        <p:nvSpPr>
          <p:cNvPr id="124935" name="Rectangle 7">
            <a:extLst>
              <a:ext uri="{FF2B5EF4-FFF2-40B4-BE49-F238E27FC236}">
                <a16:creationId xmlns:a16="http://schemas.microsoft.com/office/drawing/2014/main" id="{097F5EC4-37C0-6C86-F1B8-A3074C22695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VnArial NarrowH" pitchFamily="34" charset="0"/>
              </a:defRPr>
            </a:lvl1pPr>
          </a:lstStyle>
          <a:p>
            <a:fld id="{33E4BB07-81F9-4CE0-9EC0-E9D380F40DC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F0386F2-DFE4-D097-5CD5-54F26525E710}"/>
              </a:ext>
            </a:extLst>
          </p:cNvPr>
          <p:cNvSpPr>
            <a:spLocks noGrp="1" noChangeArrowheads="1"/>
          </p:cNvSpPr>
          <p:nvPr>
            <p:ph type="sldNum" sz="quarter" idx="5"/>
          </p:nvPr>
        </p:nvSpPr>
        <p:spPr>
          <a:noFill/>
        </p:spPr>
        <p:txBody>
          <a:bodyPr/>
          <a:lstStyle>
            <a:lvl1pPr>
              <a:defRPr sz="4800" b="1">
                <a:solidFill>
                  <a:srgbClr val="FFFF00"/>
                </a:solidFill>
                <a:latin typeface="Garamond" panose="02020404030301010803" pitchFamily="18" charset="0"/>
              </a:defRPr>
            </a:lvl1pPr>
            <a:lvl2pPr marL="742950" indent="-285750">
              <a:defRPr sz="4800" b="1">
                <a:solidFill>
                  <a:srgbClr val="FFFF00"/>
                </a:solidFill>
                <a:latin typeface="Garamond" panose="02020404030301010803" pitchFamily="18" charset="0"/>
              </a:defRPr>
            </a:lvl2pPr>
            <a:lvl3pPr marL="1143000" indent="-228600">
              <a:defRPr sz="4800" b="1">
                <a:solidFill>
                  <a:srgbClr val="FFFF00"/>
                </a:solidFill>
                <a:latin typeface="Garamond" panose="02020404030301010803" pitchFamily="18" charset="0"/>
              </a:defRPr>
            </a:lvl3pPr>
            <a:lvl4pPr marL="1600200" indent="-228600">
              <a:defRPr sz="4800" b="1">
                <a:solidFill>
                  <a:srgbClr val="FFFF00"/>
                </a:solidFill>
                <a:latin typeface="Garamond" panose="02020404030301010803" pitchFamily="18" charset="0"/>
              </a:defRPr>
            </a:lvl4pPr>
            <a:lvl5pPr marL="2057400" indent="-228600">
              <a:defRPr sz="4800" b="1">
                <a:solidFill>
                  <a:srgbClr val="FFFF00"/>
                </a:solidFill>
                <a:latin typeface="Garamond" panose="02020404030301010803" pitchFamily="18" charset="0"/>
              </a:defRPr>
            </a:lvl5pPr>
            <a:lvl6pPr marL="2514600" indent="-228600" eaLnBrk="0" fontAlgn="base" hangingPunct="0">
              <a:spcBef>
                <a:spcPct val="0"/>
              </a:spcBef>
              <a:spcAft>
                <a:spcPct val="0"/>
              </a:spcAft>
              <a:defRPr sz="4800" b="1">
                <a:solidFill>
                  <a:srgbClr val="FFFF00"/>
                </a:solidFill>
                <a:latin typeface="Garamond" panose="02020404030301010803" pitchFamily="18" charset="0"/>
              </a:defRPr>
            </a:lvl6pPr>
            <a:lvl7pPr marL="2971800" indent="-228600" eaLnBrk="0" fontAlgn="base" hangingPunct="0">
              <a:spcBef>
                <a:spcPct val="0"/>
              </a:spcBef>
              <a:spcAft>
                <a:spcPct val="0"/>
              </a:spcAft>
              <a:defRPr sz="4800" b="1">
                <a:solidFill>
                  <a:srgbClr val="FFFF00"/>
                </a:solidFill>
                <a:latin typeface="Garamond" panose="02020404030301010803" pitchFamily="18" charset="0"/>
              </a:defRPr>
            </a:lvl7pPr>
            <a:lvl8pPr marL="3429000" indent="-228600" eaLnBrk="0" fontAlgn="base" hangingPunct="0">
              <a:spcBef>
                <a:spcPct val="0"/>
              </a:spcBef>
              <a:spcAft>
                <a:spcPct val="0"/>
              </a:spcAft>
              <a:defRPr sz="4800" b="1">
                <a:solidFill>
                  <a:srgbClr val="FFFF00"/>
                </a:solidFill>
                <a:latin typeface="Garamond" panose="02020404030301010803" pitchFamily="18" charset="0"/>
              </a:defRPr>
            </a:lvl8pPr>
            <a:lvl9pPr marL="3886200" indent="-228600" eaLnBrk="0" fontAlgn="base" hangingPunct="0">
              <a:spcBef>
                <a:spcPct val="0"/>
              </a:spcBef>
              <a:spcAft>
                <a:spcPct val="0"/>
              </a:spcAft>
              <a:defRPr sz="4800" b="1">
                <a:solidFill>
                  <a:srgbClr val="FFFF00"/>
                </a:solidFill>
                <a:latin typeface="Garamond" panose="02020404030301010803" pitchFamily="18" charset="0"/>
              </a:defRPr>
            </a:lvl9pPr>
          </a:lstStyle>
          <a:p>
            <a:fld id="{7473EF31-A2D5-4E9F-8F2B-0EB32FC783CF}" type="slidenum">
              <a:rPr lang="en-US" altLang="en-US" sz="1200" b="0">
                <a:solidFill>
                  <a:schemeClr val="tx1"/>
                </a:solidFill>
                <a:latin typeface=".VnArial NarrowH" pitchFamily="34" charset="0"/>
              </a:rPr>
              <a:pPr/>
              <a:t>1</a:t>
            </a:fld>
            <a:endParaRPr lang="en-US" altLang="en-US" sz="1200" b="0">
              <a:solidFill>
                <a:schemeClr val="tx1"/>
              </a:solidFill>
              <a:latin typeface=".VnArial NarrowH" pitchFamily="34" charset="0"/>
            </a:endParaRPr>
          </a:p>
        </p:txBody>
      </p:sp>
      <p:sp>
        <p:nvSpPr>
          <p:cNvPr id="46083" name="Rectangle 2">
            <a:extLst>
              <a:ext uri="{FF2B5EF4-FFF2-40B4-BE49-F238E27FC236}">
                <a16:creationId xmlns:a16="http://schemas.microsoft.com/office/drawing/2014/main" id="{0D7FF2F2-AE54-ADB9-B854-F5C62B2CF5C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29D2B85-4246-1893-5E78-8C971E0FB16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5DBFAD5-D6FC-7F88-21B4-3C5A245EB485}"/>
              </a:ext>
            </a:extLst>
          </p:cNvPr>
          <p:cNvSpPr>
            <a:spLocks noGrp="1" noChangeArrowheads="1"/>
          </p:cNvSpPr>
          <p:nvPr>
            <p:ph type="sldNum" sz="quarter" idx="5"/>
          </p:nvPr>
        </p:nvSpPr>
        <p:spPr>
          <a:noFill/>
        </p:spPr>
        <p:txBody>
          <a:bodyPr/>
          <a:lstStyle>
            <a:lvl1pPr>
              <a:defRPr sz="4800" b="1">
                <a:solidFill>
                  <a:srgbClr val="FFFF00"/>
                </a:solidFill>
                <a:latin typeface="Garamond" panose="02020404030301010803" pitchFamily="18" charset="0"/>
              </a:defRPr>
            </a:lvl1pPr>
            <a:lvl2pPr marL="742950" indent="-285750">
              <a:defRPr sz="4800" b="1">
                <a:solidFill>
                  <a:srgbClr val="FFFF00"/>
                </a:solidFill>
                <a:latin typeface="Garamond" panose="02020404030301010803" pitchFamily="18" charset="0"/>
              </a:defRPr>
            </a:lvl2pPr>
            <a:lvl3pPr marL="1143000" indent="-228600">
              <a:defRPr sz="4800" b="1">
                <a:solidFill>
                  <a:srgbClr val="FFFF00"/>
                </a:solidFill>
                <a:latin typeface="Garamond" panose="02020404030301010803" pitchFamily="18" charset="0"/>
              </a:defRPr>
            </a:lvl3pPr>
            <a:lvl4pPr marL="1600200" indent="-228600">
              <a:defRPr sz="4800" b="1">
                <a:solidFill>
                  <a:srgbClr val="FFFF00"/>
                </a:solidFill>
                <a:latin typeface="Garamond" panose="02020404030301010803" pitchFamily="18" charset="0"/>
              </a:defRPr>
            </a:lvl4pPr>
            <a:lvl5pPr marL="2057400" indent="-228600">
              <a:defRPr sz="4800" b="1">
                <a:solidFill>
                  <a:srgbClr val="FFFF00"/>
                </a:solidFill>
                <a:latin typeface="Garamond" panose="02020404030301010803" pitchFamily="18" charset="0"/>
              </a:defRPr>
            </a:lvl5pPr>
            <a:lvl6pPr marL="2514600" indent="-228600" eaLnBrk="0" fontAlgn="base" hangingPunct="0">
              <a:spcBef>
                <a:spcPct val="0"/>
              </a:spcBef>
              <a:spcAft>
                <a:spcPct val="0"/>
              </a:spcAft>
              <a:defRPr sz="4800" b="1">
                <a:solidFill>
                  <a:srgbClr val="FFFF00"/>
                </a:solidFill>
                <a:latin typeface="Garamond" panose="02020404030301010803" pitchFamily="18" charset="0"/>
              </a:defRPr>
            </a:lvl6pPr>
            <a:lvl7pPr marL="2971800" indent="-228600" eaLnBrk="0" fontAlgn="base" hangingPunct="0">
              <a:spcBef>
                <a:spcPct val="0"/>
              </a:spcBef>
              <a:spcAft>
                <a:spcPct val="0"/>
              </a:spcAft>
              <a:defRPr sz="4800" b="1">
                <a:solidFill>
                  <a:srgbClr val="FFFF00"/>
                </a:solidFill>
                <a:latin typeface="Garamond" panose="02020404030301010803" pitchFamily="18" charset="0"/>
              </a:defRPr>
            </a:lvl7pPr>
            <a:lvl8pPr marL="3429000" indent="-228600" eaLnBrk="0" fontAlgn="base" hangingPunct="0">
              <a:spcBef>
                <a:spcPct val="0"/>
              </a:spcBef>
              <a:spcAft>
                <a:spcPct val="0"/>
              </a:spcAft>
              <a:defRPr sz="4800" b="1">
                <a:solidFill>
                  <a:srgbClr val="FFFF00"/>
                </a:solidFill>
                <a:latin typeface="Garamond" panose="02020404030301010803" pitchFamily="18" charset="0"/>
              </a:defRPr>
            </a:lvl8pPr>
            <a:lvl9pPr marL="3886200" indent="-228600" eaLnBrk="0" fontAlgn="base" hangingPunct="0">
              <a:spcBef>
                <a:spcPct val="0"/>
              </a:spcBef>
              <a:spcAft>
                <a:spcPct val="0"/>
              </a:spcAft>
              <a:defRPr sz="4800" b="1">
                <a:solidFill>
                  <a:srgbClr val="FFFF00"/>
                </a:solidFill>
                <a:latin typeface="Garamond" panose="02020404030301010803" pitchFamily="18" charset="0"/>
              </a:defRPr>
            </a:lvl9pPr>
          </a:lstStyle>
          <a:p>
            <a:fld id="{3A20C664-1CBA-43E5-A089-24856224D89D}" type="slidenum">
              <a:rPr lang="en-US" altLang="en-US" sz="1200" b="0">
                <a:solidFill>
                  <a:schemeClr val="tx1"/>
                </a:solidFill>
                <a:latin typeface=".VnArial NarrowH" pitchFamily="34" charset="0"/>
              </a:rPr>
              <a:pPr/>
              <a:t>9</a:t>
            </a:fld>
            <a:endParaRPr lang="en-US" altLang="en-US" sz="1200" b="0">
              <a:solidFill>
                <a:schemeClr val="tx1"/>
              </a:solidFill>
              <a:latin typeface=".VnArial NarrowH" pitchFamily="34" charset="0"/>
            </a:endParaRPr>
          </a:p>
        </p:txBody>
      </p:sp>
      <p:sp>
        <p:nvSpPr>
          <p:cNvPr id="47107" name="Rectangle 7">
            <a:extLst>
              <a:ext uri="{FF2B5EF4-FFF2-40B4-BE49-F238E27FC236}">
                <a16:creationId xmlns:a16="http://schemas.microsoft.com/office/drawing/2014/main" id="{2B922C3D-EC05-9E53-BF15-8119E33F917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800" b="1">
                <a:solidFill>
                  <a:srgbClr val="FFFF00"/>
                </a:solidFill>
                <a:latin typeface="Garamond" panose="02020404030301010803" pitchFamily="18" charset="0"/>
              </a:defRPr>
            </a:lvl1pPr>
            <a:lvl2pPr marL="742950" indent="-285750">
              <a:defRPr sz="4800" b="1">
                <a:solidFill>
                  <a:srgbClr val="FFFF00"/>
                </a:solidFill>
                <a:latin typeface="Garamond" panose="02020404030301010803" pitchFamily="18" charset="0"/>
              </a:defRPr>
            </a:lvl2pPr>
            <a:lvl3pPr marL="1143000" indent="-228600">
              <a:defRPr sz="4800" b="1">
                <a:solidFill>
                  <a:srgbClr val="FFFF00"/>
                </a:solidFill>
                <a:latin typeface="Garamond" panose="02020404030301010803" pitchFamily="18" charset="0"/>
              </a:defRPr>
            </a:lvl3pPr>
            <a:lvl4pPr marL="1600200" indent="-228600">
              <a:defRPr sz="4800" b="1">
                <a:solidFill>
                  <a:srgbClr val="FFFF00"/>
                </a:solidFill>
                <a:latin typeface="Garamond" panose="02020404030301010803" pitchFamily="18" charset="0"/>
              </a:defRPr>
            </a:lvl4pPr>
            <a:lvl5pPr marL="2057400" indent="-228600">
              <a:defRPr sz="4800" b="1">
                <a:solidFill>
                  <a:srgbClr val="FFFF00"/>
                </a:solidFill>
                <a:latin typeface="Garamond" panose="02020404030301010803" pitchFamily="18" charset="0"/>
              </a:defRPr>
            </a:lvl5pPr>
            <a:lvl6pPr marL="2514600" indent="-228600" eaLnBrk="0" fontAlgn="base" hangingPunct="0">
              <a:spcBef>
                <a:spcPct val="0"/>
              </a:spcBef>
              <a:spcAft>
                <a:spcPct val="0"/>
              </a:spcAft>
              <a:defRPr sz="4800" b="1">
                <a:solidFill>
                  <a:srgbClr val="FFFF00"/>
                </a:solidFill>
                <a:latin typeface="Garamond" panose="02020404030301010803" pitchFamily="18" charset="0"/>
              </a:defRPr>
            </a:lvl6pPr>
            <a:lvl7pPr marL="2971800" indent="-228600" eaLnBrk="0" fontAlgn="base" hangingPunct="0">
              <a:spcBef>
                <a:spcPct val="0"/>
              </a:spcBef>
              <a:spcAft>
                <a:spcPct val="0"/>
              </a:spcAft>
              <a:defRPr sz="4800" b="1">
                <a:solidFill>
                  <a:srgbClr val="FFFF00"/>
                </a:solidFill>
                <a:latin typeface="Garamond" panose="02020404030301010803" pitchFamily="18" charset="0"/>
              </a:defRPr>
            </a:lvl7pPr>
            <a:lvl8pPr marL="3429000" indent="-228600" eaLnBrk="0" fontAlgn="base" hangingPunct="0">
              <a:spcBef>
                <a:spcPct val="0"/>
              </a:spcBef>
              <a:spcAft>
                <a:spcPct val="0"/>
              </a:spcAft>
              <a:defRPr sz="4800" b="1">
                <a:solidFill>
                  <a:srgbClr val="FFFF00"/>
                </a:solidFill>
                <a:latin typeface="Garamond" panose="02020404030301010803" pitchFamily="18" charset="0"/>
              </a:defRPr>
            </a:lvl8pPr>
            <a:lvl9pPr marL="3886200" indent="-228600" eaLnBrk="0" fontAlgn="base" hangingPunct="0">
              <a:spcBef>
                <a:spcPct val="0"/>
              </a:spcBef>
              <a:spcAft>
                <a:spcPct val="0"/>
              </a:spcAft>
              <a:defRPr sz="4800" b="1">
                <a:solidFill>
                  <a:srgbClr val="FFFF00"/>
                </a:solidFill>
                <a:latin typeface="Garamond" panose="02020404030301010803" pitchFamily="18" charset="0"/>
              </a:defRPr>
            </a:lvl9pPr>
          </a:lstStyle>
          <a:p>
            <a:pPr algn="r" eaLnBrk="1" hangingPunct="1"/>
            <a:fld id="{AA401746-2EF9-479A-BCC4-7D669B0D64DA}" type="slidenum">
              <a:rPr lang="en-US" altLang="en-US" sz="1200" b="0">
                <a:solidFill>
                  <a:schemeClr val="tx1"/>
                </a:solidFill>
                <a:latin typeface="Arial" panose="020B0604020202020204" pitchFamily="34" charset="0"/>
              </a:rPr>
              <a:pPr algn="r" eaLnBrk="1" hangingPunct="1"/>
              <a:t>9</a:t>
            </a:fld>
            <a:endParaRPr lang="en-US" altLang="en-US" sz="1200" b="0">
              <a:solidFill>
                <a:schemeClr val="tx1"/>
              </a:solidFill>
              <a:latin typeface="Arial" panose="020B0604020202020204" pitchFamily="34" charset="0"/>
            </a:endParaRPr>
          </a:p>
        </p:txBody>
      </p:sp>
      <p:sp>
        <p:nvSpPr>
          <p:cNvPr id="47108" name="Rectangle 2">
            <a:extLst>
              <a:ext uri="{FF2B5EF4-FFF2-40B4-BE49-F238E27FC236}">
                <a16:creationId xmlns:a16="http://schemas.microsoft.com/office/drawing/2014/main" id="{A0D858EA-2E75-3E43-2688-5EAF5E89F3C2}"/>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68F4836D-CEA9-9879-07A6-389DD32EDF0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BCA1-0C37-86A4-CC15-13C65438C84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B7597C-9AC7-4453-FB23-8DB53525613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9F65C61-7791-BAA2-6BDC-3BCBA1E435DC}"/>
              </a:ext>
            </a:extLst>
          </p:cNvPr>
          <p:cNvSpPr>
            <a:spLocks noGrp="1"/>
          </p:cNvSpPr>
          <p:nvPr>
            <p:ph type="dt" sz="half" idx="10"/>
          </p:nvPr>
        </p:nvSpPr>
        <p:spPr/>
        <p:txBody>
          <a:bodyPr/>
          <a:lstStyle/>
          <a:p>
            <a:pPr>
              <a:defRPr/>
            </a:pPr>
            <a:fld id="{3643797E-D28A-445B-A169-08FD3F3F5B4A}" type="datetimeFigureOut">
              <a:rPr lang="en-US" altLang="en-US" smtClean="0"/>
              <a:pPr>
                <a:defRPr/>
              </a:pPr>
              <a:t>8/8/2023</a:t>
            </a:fld>
            <a:endParaRPr lang="en-US" altLang="en-US"/>
          </a:p>
        </p:txBody>
      </p:sp>
      <p:sp>
        <p:nvSpPr>
          <p:cNvPr id="5" name="Footer Placeholder 4">
            <a:extLst>
              <a:ext uri="{FF2B5EF4-FFF2-40B4-BE49-F238E27FC236}">
                <a16:creationId xmlns:a16="http://schemas.microsoft.com/office/drawing/2014/main" id="{6DED106F-7EDF-8693-2DB6-6FDFF9906AB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A9503ACB-B491-EF77-EC68-CBCEE12A3A6E}"/>
              </a:ext>
            </a:extLst>
          </p:cNvPr>
          <p:cNvSpPr>
            <a:spLocks noGrp="1"/>
          </p:cNvSpPr>
          <p:nvPr>
            <p:ph type="sldNum" sz="quarter" idx="12"/>
          </p:nvPr>
        </p:nvSpPr>
        <p:spPr/>
        <p:txBody>
          <a:bodyPr/>
          <a:lstStyle/>
          <a:p>
            <a:fld id="{E6E48448-8A6A-4BF3-A808-6B7E8160E5F2}" type="slidenum">
              <a:rPr lang="vi-VN" altLang="en-US" smtClean="0"/>
              <a:pPr/>
              <a:t>‹#›</a:t>
            </a:fld>
            <a:endParaRPr lang="vi-VN" altLang="en-US"/>
          </a:p>
        </p:txBody>
      </p:sp>
      <p:pic>
        <p:nvPicPr>
          <p:cNvPr id="7" name="Picture 23" descr="1252402014078_sxh200">
            <a:extLst>
              <a:ext uri="{FF2B5EF4-FFF2-40B4-BE49-F238E27FC236}">
                <a16:creationId xmlns:a16="http://schemas.microsoft.com/office/drawing/2014/main" id="{9B606A10-E5A0-3411-30BD-ECE5FEE20B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24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4">
            <a:extLst>
              <a:ext uri="{FF2B5EF4-FFF2-40B4-BE49-F238E27FC236}">
                <a16:creationId xmlns:a16="http://schemas.microsoft.com/office/drawing/2014/main" id="{AFB1C7F3-E7D1-3439-0F1D-5F38A044E5BF}"/>
              </a:ext>
            </a:extLst>
          </p:cNvPr>
          <p:cNvSpPr>
            <a:spLocks noChangeShapeType="1"/>
          </p:cNvSpPr>
          <p:nvPr userDrawn="1"/>
        </p:nvSpPr>
        <p:spPr bwMode="auto">
          <a:xfrm>
            <a:off x="762000" y="1447800"/>
            <a:ext cx="7620000"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778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1233-B5B4-8D9A-593D-BA2F721AC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A975B-02CC-8E0B-4FE4-200B52F28D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7EAB8-8549-D286-DACD-58D54EA3EF50}"/>
              </a:ext>
            </a:extLst>
          </p:cNvPr>
          <p:cNvSpPr>
            <a:spLocks noGrp="1"/>
          </p:cNvSpPr>
          <p:nvPr>
            <p:ph type="dt" sz="half" idx="10"/>
          </p:nvPr>
        </p:nvSpPr>
        <p:spPr/>
        <p:txBody>
          <a:bodyPr/>
          <a:lstStyle/>
          <a:p>
            <a:pPr>
              <a:defRPr/>
            </a:pPr>
            <a:fld id="{A92627BD-5F7E-43E7-9D73-77B1BE4B51BE}" type="datetimeFigureOut">
              <a:rPr lang="en-US" altLang="en-US" smtClean="0"/>
              <a:pPr>
                <a:defRPr/>
              </a:pPr>
              <a:t>8/8/2023</a:t>
            </a:fld>
            <a:endParaRPr lang="en-US" altLang="en-US"/>
          </a:p>
        </p:txBody>
      </p:sp>
      <p:sp>
        <p:nvSpPr>
          <p:cNvPr id="5" name="Footer Placeholder 4">
            <a:extLst>
              <a:ext uri="{FF2B5EF4-FFF2-40B4-BE49-F238E27FC236}">
                <a16:creationId xmlns:a16="http://schemas.microsoft.com/office/drawing/2014/main" id="{8253897D-AB76-F681-89F2-79BDDDF657F8}"/>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72D4AD61-7DAC-2610-FD68-B697FE3BC75F}"/>
              </a:ext>
            </a:extLst>
          </p:cNvPr>
          <p:cNvSpPr>
            <a:spLocks noGrp="1"/>
          </p:cNvSpPr>
          <p:nvPr>
            <p:ph type="sldNum" sz="quarter" idx="12"/>
          </p:nvPr>
        </p:nvSpPr>
        <p:spPr/>
        <p:txBody>
          <a:bodyPr/>
          <a:lstStyle/>
          <a:p>
            <a:fld id="{717CC8B5-6915-4B9E-B0AA-3D7D2225DD65}" type="slidenum">
              <a:rPr lang="vi-VN" altLang="en-US" smtClean="0"/>
              <a:pPr/>
              <a:t>‹#›</a:t>
            </a:fld>
            <a:endParaRPr lang="vi-VN" altLang="en-US"/>
          </a:p>
        </p:txBody>
      </p:sp>
    </p:spTree>
    <p:extLst>
      <p:ext uri="{BB962C8B-B14F-4D97-AF65-F5344CB8AC3E}">
        <p14:creationId xmlns:p14="http://schemas.microsoft.com/office/powerpoint/2010/main" val="357057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C5841-957A-B764-E682-64007AB5F05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DA8E39-0B1A-C099-5D45-6993F6F9AE6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06FEF-8E44-4691-6BC1-2446FD5B90EE}"/>
              </a:ext>
            </a:extLst>
          </p:cNvPr>
          <p:cNvSpPr>
            <a:spLocks noGrp="1"/>
          </p:cNvSpPr>
          <p:nvPr>
            <p:ph type="dt" sz="half" idx="10"/>
          </p:nvPr>
        </p:nvSpPr>
        <p:spPr/>
        <p:txBody>
          <a:bodyPr/>
          <a:lstStyle/>
          <a:p>
            <a:pPr>
              <a:defRPr/>
            </a:pPr>
            <a:fld id="{FE685412-913B-4D46-A611-17F163C1282E}" type="datetimeFigureOut">
              <a:rPr lang="en-US" altLang="en-US" smtClean="0"/>
              <a:pPr>
                <a:defRPr/>
              </a:pPr>
              <a:t>8/8/2023</a:t>
            </a:fld>
            <a:endParaRPr lang="en-US" altLang="en-US"/>
          </a:p>
        </p:txBody>
      </p:sp>
      <p:sp>
        <p:nvSpPr>
          <p:cNvPr id="5" name="Footer Placeholder 4">
            <a:extLst>
              <a:ext uri="{FF2B5EF4-FFF2-40B4-BE49-F238E27FC236}">
                <a16:creationId xmlns:a16="http://schemas.microsoft.com/office/drawing/2014/main" id="{8F548AA6-5312-5EFF-D19D-8A66B3A40E98}"/>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79618DFE-250C-2556-2344-80C2B415FB85}"/>
              </a:ext>
            </a:extLst>
          </p:cNvPr>
          <p:cNvSpPr>
            <a:spLocks noGrp="1"/>
          </p:cNvSpPr>
          <p:nvPr>
            <p:ph type="sldNum" sz="quarter" idx="12"/>
          </p:nvPr>
        </p:nvSpPr>
        <p:spPr/>
        <p:txBody>
          <a:bodyPr/>
          <a:lstStyle/>
          <a:p>
            <a:fld id="{101F03B4-C448-4E88-8BE4-CE70FB3000D1}" type="slidenum">
              <a:rPr lang="vi-VN" altLang="en-US" smtClean="0"/>
              <a:pPr/>
              <a:t>‹#›</a:t>
            </a:fld>
            <a:endParaRPr lang="vi-VN" altLang="en-US"/>
          </a:p>
        </p:txBody>
      </p:sp>
    </p:spTree>
    <p:extLst>
      <p:ext uri="{BB962C8B-B14F-4D97-AF65-F5344CB8AC3E}">
        <p14:creationId xmlns:p14="http://schemas.microsoft.com/office/powerpoint/2010/main" val="194732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02D3-7416-C4D5-0733-586981C7C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3199F9-348C-42AC-BC3C-5E3C377047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00C60-0B0D-5890-4148-50256457B69C}"/>
              </a:ext>
            </a:extLst>
          </p:cNvPr>
          <p:cNvSpPr>
            <a:spLocks noGrp="1"/>
          </p:cNvSpPr>
          <p:nvPr>
            <p:ph type="dt" sz="half" idx="10"/>
          </p:nvPr>
        </p:nvSpPr>
        <p:spPr/>
        <p:txBody>
          <a:bodyPr/>
          <a:lstStyle/>
          <a:p>
            <a:pPr>
              <a:defRPr/>
            </a:pPr>
            <a:fld id="{19C6B129-05D2-4236-98D6-2289026EF1ED}" type="datetimeFigureOut">
              <a:rPr lang="en-US" altLang="en-US" smtClean="0"/>
              <a:pPr>
                <a:defRPr/>
              </a:pPr>
              <a:t>8/8/2023</a:t>
            </a:fld>
            <a:endParaRPr lang="en-US" altLang="en-US"/>
          </a:p>
        </p:txBody>
      </p:sp>
      <p:sp>
        <p:nvSpPr>
          <p:cNvPr id="5" name="Footer Placeholder 4">
            <a:extLst>
              <a:ext uri="{FF2B5EF4-FFF2-40B4-BE49-F238E27FC236}">
                <a16:creationId xmlns:a16="http://schemas.microsoft.com/office/drawing/2014/main" id="{43304A73-8C54-9D6C-5E2D-5308BFE425BF}"/>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8C22063A-763B-66E3-7716-92106D45C614}"/>
              </a:ext>
            </a:extLst>
          </p:cNvPr>
          <p:cNvSpPr>
            <a:spLocks noGrp="1"/>
          </p:cNvSpPr>
          <p:nvPr>
            <p:ph type="sldNum" sz="quarter" idx="12"/>
          </p:nvPr>
        </p:nvSpPr>
        <p:spPr/>
        <p:txBody>
          <a:bodyPr/>
          <a:lstStyle/>
          <a:p>
            <a:fld id="{DDD9D8AE-E7E4-4ADD-BC4F-1230B95A3487}" type="slidenum">
              <a:rPr lang="vi-VN" altLang="en-US" smtClean="0"/>
              <a:pPr/>
              <a:t>‹#›</a:t>
            </a:fld>
            <a:endParaRPr lang="vi-VN" altLang="en-US"/>
          </a:p>
        </p:txBody>
      </p:sp>
    </p:spTree>
    <p:extLst>
      <p:ext uri="{BB962C8B-B14F-4D97-AF65-F5344CB8AC3E}">
        <p14:creationId xmlns:p14="http://schemas.microsoft.com/office/powerpoint/2010/main" val="195761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ACC5-39AC-808D-C990-90B8E839CF5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57335A9-7C7E-1364-2901-3F012B5782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EDCDC-ABB9-B5A7-1DAB-DF4EDFBAE88E}"/>
              </a:ext>
            </a:extLst>
          </p:cNvPr>
          <p:cNvSpPr>
            <a:spLocks noGrp="1"/>
          </p:cNvSpPr>
          <p:nvPr>
            <p:ph type="dt" sz="half" idx="10"/>
          </p:nvPr>
        </p:nvSpPr>
        <p:spPr/>
        <p:txBody>
          <a:bodyPr/>
          <a:lstStyle/>
          <a:p>
            <a:pPr>
              <a:defRPr/>
            </a:pPr>
            <a:fld id="{EB310894-9664-49CA-9CF0-D438998103FB}" type="datetimeFigureOut">
              <a:rPr lang="en-US" altLang="en-US" smtClean="0"/>
              <a:pPr>
                <a:defRPr/>
              </a:pPr>
              <a:t>8/8/2023</a:t>
            </a:fld>
            <a:endParaRPr lang="en-US" altLang="en-US"/>
          </a:p>
        </p:txBody>
      </p:sp>
      <p:sp>
        <p:nvSpPr>
          <p:cNvPr id="5" name="Footer Placeholder 4">
            <a:extLst>
              <a:ext uri="{FF2B5EF4-FFF2-40B4-BE49-F238E27FC236}">
                <a16:creationId xmlns:a16="http://schemas.microsoft.com/office/drawing/2014/main" id="{6B63480B-40D9-ED7F-9290-08367B30A7D8}"/>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116CEDEA-96B5-5106-A882-DFC4132C3874}"/>
              </a:ext>
            </a:extLst>
          </p:cNvPr>
          <p:cNvSpPr>
            <a:spLocks noGrp="1"/>
          </p:cNvSpPr>
          <p:nvPr>
            <p:ph type="sldNum" sz="quarter" idx="12"/>
          </p:nvPr>
        </p:nvSpPr>
        <p:spPr/>
        <p:txBody>
          <a:bodyPr/>
          <a:lstStyle/>
          <a:p>
            <a:fld id="{217150DD-7900-411F-B2CD-9650020DE708}" type="slidenum">
              <a:rPr lang="vi-VN" altLang="en-US" smtClean="0"/>
              <a:pPr/>
              <a:t>‹#›</a:t>
            </a:fld>
            <a:endParaRPr lang="vi-VN" altLang="en-US"/>
          </a:p>
        </p:txBody>
      </p:sp>
    </p:spTree>
    <p:extLst>
      <p:ext uri="{BB962C8B-B14F-4D97-AF65-F5344CB8AC3E}">
        <p14:creationId xmlns:p14="http://schemas.microsoft.com/office/powerpoint/2010/main" val="223453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9B03-4943-1A8C-7EA4-1911EB805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9B7E68-C9E1-2A74-7A4D-1A223B329F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FCA298-2B81-9D20-29AC-258DFBD6AE0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158A6-B7EF-A5A0-9B83-4DC20831D22A}"/>
              </a:ext>
            </a:extLst>
          </p:cNvPr>
          <p:cNvSpPr>
            <a:spLocks noGrp="1"/>
          </p:cNvSpPr>
          <p:nvPr>
            <p:ph type="dt" sz="half" idx="10"/>
          </p:nvPr>
        </p:nvSpPr>
        <p:spPr/>
        <p:txBody>
          <a:bodyPr/>
          <a:lstStyle/>
          <a:p>
            <a:pPr>
              <a:defRPr/>
            </a:pPr>
            <a:fld id="{E7F51BE2-917F-4DBB-8E97-DB7BCB5E72EA}" type="datetimeFigureOut">
              <a:rPr lang="en-US" altLang="en-US" smtClean="0"/>
              <a:pPr>
                <a:defRPr/>
              </a:pPr>
              <a:t>8/8/2023</a:t>
            </a:fld>
            <a:endParaRPr lang="en-US" altLang="en-US"/>
          </a:p>
        </p:txBody>
      </p:sp>
      <p:sp>
        <p:nvSpPr>
          <p:cNvPr id="6" name="Footer Placeholder 5">
            <a:extLst>
              <a:ext uri="{FF2B5EF4-FFF2-40B4-BE49-F238E27FC236}">
                <a16:creationId xmlns:a16="http://schemas.microsoft.com/office/drawing/2014/main" id="{2CA146C9-7D25-E68D-B7F5-05D3EBAFC699}"/>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BE0A0B98-F779-E350-AEB6-41EAC593BB31}"/>
              </a:ext>
            </a:extLst>
          </p:cNvPr>
          <p:cNvSpPr>
            <a:spLocks noGrp="1"/>
          </p:cNvSpPr>
          <p:nvPr>
            <p:ph type="sldNum" sz="quarter" idx="12"/>
          </p:nvPr>
        </p:nvSpPr>
        <p:spPr/>
        <p:txBody>
          <a:bodyPr/>
          <a:lstStyle/>
          <a:p>
            <a:fld id="{5C5DED88-58ED-4207-8280-AD0BF73616BF}" type="slidenum">
              <a:rPr lang="vi-VN" altLang="en-US" smtClean="0"/>
              <a:pPr/>
              <a:t>‹#›</a:t>
            </a:fld>
            <a:endParaRPr lang="vi-VN" altLang="en-US"/>
          </a:p>
        </p:txBody>
      </p:sp>
    </p:spTree>
    <p:extLst>
      <p:ext uri="{BB962C8B-B14F-4D97-AF65-F5344CB8AC3E}">
        <p14:creationId xmlns:p14="http://schemas.microsoft.com/office/powerpoint/2010/main" val="48625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F30E-0BB3-42AE-ACCD-CD69238073B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1094B-0F66-89A6-2BD7-984897EB8F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CF7F9AB-0CAD-28A9-75C5-783EB677732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8EA9FA-5926-B01D-B448-951730871B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748A73F-F7D0-0DF7-53BA-84477E3A90E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091D57-B58A-DD8F-2E9C-D96D6BFBD3B4}"/>
              </a:ext>
            </a:extLst>
          </p:cNvPr>
          <p:cNvSpPr>
            <a:spLocks noGrp="1"/>
          </p:cNvSpPr>
          <p:nvPr>
            <p:ph type="dt" sz="half" idx="10"/>
          </p:nvPr>
        </p:nvSpPr>
        <p:spPr/>
        <p:txBody>
          <a:bodyPr/>
          <a:lstStyle/>
          <a:p>
            <a:pPr>
              <a:defRPr/>
            </a:pPr>
            <a:fld id="{49384622-1E59-4945-A1A5-E0D7E929745C}" type="datetimeFigureOut">
              <a:rPr lang="en-US" altLang="en-US" smtClean="0"/>
              <a:pPr>
                <a:defRPr/>
              </a:pPr>
              <a:t>8/8/2023</a:t>
            </a:fld>
            <a:endParaRPr lang="en-US" altLang="en-US"/>
          </a:p>
        </p:txBody>
      </p:sp>
      <p:sp>
        <p:nvSpPr>
          <p:cNvPr id="8" name="Footer Placeholder 7">
            <a:extLst>
              <a:ext uri="{FF2B5EF4-FFF2-40B4-BE49-F238E27FC236}">
                <a16:creationId xmlns:a16="http://schemas.microsoft.com/office/drawing/2014/main" id="{B9F6F40B-EC42-042F-ECF2-69CE4BF784D0}"/>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EA1417CB-B64B-40AB-B1AA-8AD64B130046}"/>
              </a:ext>
            </a:extLst>
          </p:cNvPr>
          <p:cNvSpPr>
            <a:spLocks noGrp="1"/>
          </p:cNvSpPr>
          <p:nvPr>
            <p:ph type="sldNum" sz="quarter" idx="12"/>
          </p:nvPr>
        </p:nvSpPr>
        <p:spPr/>
        <p:txBody>
          <a:bodyPr/>
          <a:lstStyle/>
          <a:p>
            <a:fld id="{679FE42C-22F4-4D6B-B4CD-A9C6E4E1556A}" type="slidenum">
              <a:rPr lang="vi-VN" altLang="en-US" smtClean="0"/>
              <a:pPr/>
              <a:t>‹#›</a:t>
            </a:fld>
            <a:endParaRPr lang="vi-VN" altLang="en-US"/>
          </a:p>
        </p:txBody>
      </p:sp>
    </p:spTree>
    <p:extLst>
      <p:ext uri="{BB962C8B-B14F-4D97-AF65-F5344CB8AC3E}">
        <p14:creationId xmlns:p14="http://schemas.microsoft.com/office/powerpoint/2010/main" val="383823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B978-A9FA-BFB1-2617-42DA29D8A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3F9C5-D0AA-7C4F-1D09-38961295DE96}"/>
              </a:ext>
            </a:extLst>
          </p:cNvPr>
          <p:cNvSpPr>
            <a:spLocks noGrp="1"/>
          </p:cNvSpPr>
          <p:nvPr>
            <p:ph type="dt" sz="half" idx="10"/>
          </p:nvPr>
        </p:nvSpPr>
        <p:spPr/>
        <p:txBody>
          <a:bodyPr/>
          <a:lstStyle/>
          <a:p>
            <a:pPr>
              <a:defRPr/>
            </a:pPr>
            <a:fld id="{4DA52BED-0945-4781-B614-FA2B2D0A067C}" type="datetimeFigureOut">
              <a:rPr lang="en-US" altLang="en-US" smtClean="0"/>
              <a:pPr>
                <a:defRPr/>
              </a:pPr>
              <a:t>8/8/2023</a:t>
            </a:fld>
            <a:endParaRPr lang="en-US" altLang="en-US"/>
          </a:p>
        </p:txBody>
      </p:sp>
      <p:sp>
        <p:nvSpPr>
          <p:cNvPr id="4" name="Footer Placeholder 3">
            <a:extLst>
              <a:ext uri="{FF2B5EF4-FFF2-40B4-BE49-F238E27FC236}">
                <a16:creationId xmlns:a16="http://schemas.microsoft.com/office/drawing/2014/main" id="{9B376834-B1EC-0E3C-2B8E-773B44B36A54}"/>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F93717A3-A169-FE31-7031-7725E081680E}"/>
              </a:ext>
            </a:extLst>
          </p:cNvPr>
          <p:cNvSpPr>
            <a:spLocks noGrp="1"/>
          </p:cNvSpPr>
          <p:nvPr>
            <p:ph type="sldNum" sz="quarter" idx="12"/>
          </p:nvPr>
        </p:nvSpPr>
        <p:spPr/>
        <p:txBody>
          <a:bodyPr/>
          <a:lstStyle/>
          <a:p>
            <a:fld id="{C6DBE54A-4689-46FE-855A-5E1B9A781F47}" type="slidenum">
              <a:rPr lang="vi-VN" altLang="en-US" smtClean="0"/>
              <a:pPr/>
              <a:t>‹#›</a:t>
            </a:fld>
            <a:endParaRPr lang="vi-VN" altLang="en-US"/>
          </a:p>
        </p:txBody>
      </p:sp>
    </p:spTree>
    <p:extLst>
      <p:ext uri="{BB962C8B-B14F-4D97-AF65-F5344CB8AC3E}">
        <p14:creationId xmlns:p14="http://schemas.microsoft.com/office/powerpoint/2010/main" val="43436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0BF83-448E-1D8C-3D5C-B8067DA4D09D}"/>
              </a:ext>
            </a:extLst>
          </p:cNvPr>
          <p:cNvSpPr>
            <a:spLocks noGrp="1"/>
          </p:cNvSpPr>
          <p:nvPr>
            <p:ph type="dt" sz="half" idx="10"/>
          </p:nvPr>
        </p:nvSpPr>
        <p:spPr/>
        <p:txBody>
          <a:bodyPr/>
          <a:lstStyle/>
          <a:p>
            <a:pPr>
              <a:defRPr/>
            </a:pPr>
            <a:fld id="{F79C913E-CD28-4F84-892C-DF12AE5F1744}" type="datetimeFigureOut">
              <a:rPr lang="en-US" altLang="en-US" smtClean="0"/>
              <a:pPr>
                <a:defRPr/>
              </a:pPr>
              <a:t>8/8/2023</a:t>
            </a:fld>
            <a:endParaRPr lang="en-US" altLang="en-US"/>
          </a:p>
        </p:txBody>
      </p:sp>
      <p:sp>
        <p:nvSpPr>
          <p:cNvPr id="3" name="Footer Placeholder 2">
            <a:extLst>
              <a:ext uri="{FF2B5EF4-FFF2-40B4-BE49-F238E27FC236}">
                <a16:creationId xmlns:a16="http://schemas.microsoft.com/office/drawing/2014/main" id="{B0705400-BAE9-BCD5-C60C-B1C1BC451421}"/>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F4AB6829-CA73-AB62-E223-F8A4A8B064A2}"/>
              </a:ext>
            </a:extLst>
          </p:cNvPr>
          <p:cNvSpPr>
            <a:spLocks noGrp="1"/>
          </p:cNvSpPr>
          <p:nvPr>
            <p:ph type="sldNum" sz="quarter" idx="12"/>
          </p:nvPr>
        </p:nvSpPr>
        <p:spPr/>
        <p:txBody>
          <a:bodyPr/>
          <a:lstStyle/>
          <a:p>
            <a:fld id="{ED024B45-F266-4DA8-A2FC-1B874ABB22DB}" type="slidenum">
              <a:rPr lang="vi-VN" altLang="en-US" smtClean="0"/>
              <a:pPr/>
              <a:t>‹#›</a:t>
            </a:fld>
            <a:endParaRPr lang="vi-VN" altLang="en-US"/>
          </a:p>
        </p:txBody>
      </p:sp>
    </p:spTree>
    <p:extLst>
      <p:ext uri="{BB962C8B-B14F-4D97-AF65-F5344CB8AC3E}">
        <p14:creationId xmlns:p14="http://schemas.microsoft.com/office/powerpoint/2010/main" val="324728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A802-E6B9-5C13-D2B1-A92CCB2A9D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B070AD1-9FEC-FC50-0CB3-3E674F0F52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D96383-0F04-A340-C676-AE25324891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06875A-75B1-FD7A-838C-6992469C371D}"/>
              </a:ext>
            </a:extLst>
          </p:cNvPr>
          <p:cNvSpPr>
            <a:spLocks noGrp="1"/>
          </p:cNvSpPr>
          <p:nvPr>
            <p:ph type="dt" sz="half" idx="10"/>
          </p:nvPr>
        </p:nvSpPr>
        <p:spPr/>
        <p:txBody>
          <a:bodyPr/>
          <a:lstStyle/>
          <a:p>
            <a:pPr>
              <a:defRPr/>
            </a:pPr>
            <a:fld id="{8C27070C-8412-45C5-922A-CABCA9DC4F9E}" type="datetimeFigureOut">
              <a:rPr lang="en-US" altLang="en-US" smtClean="0"/>
              <a:pPr>
                <a:defRPr/>
              </a:pPr>
              <a:t>8/8/2023</a:t>
            </a:fld>
            <a:endParaRPr lang="en-US" altLang="en-US"/>
          </a:p>
        </p:txBody>
      </p:sp>
      <p:sp>
        <p:nvSpPr>
          <p:cNvPr id="6" name="Footer Placeholder 5">
            <a:extLst>
              <a:ext uri="{FF2B5EF4-FFF2-40B4-BE49-F238E27FC236}">
                <a16:creationId xmlns:a16="http://schemas.microsoft.com/office/drawing/2014/main" id="{1D8222D0-05D1-CF5C-6E11-84DAFBFD88C1}"/>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4A04AE1C-F5E8-F88D-073D-C7D2B30AA5E5}"/>
              </a:ext>
            </a:extLst>
          </p:cNvPr>
          <p:cNvSpPr>
            <a:spLocks noGrp="1"/>
          </p:cNvSpPr>
          <p:nvPr>
            <p:ph type="sldNum" sz="quarter" idx="12"/>
          </p:nvPr>
        </p:nvSpPr>
        <p:spPr/>
        <p:txBody>
          <a:bodyPr/>
          <a:lstStyle/>
          <a:p>
            <a:fld id="{D8200F44-CC1A-4FA4-9E85-526D596CE23E}" type="slidenum">
              <a:rPr lang="vi-VN" altLang="en-US" smtClean="0"/>
              <a:pPr/>
              <a:t>‹#›</a:t>
            </a:fld>
            <a:endParaRPr lang="vi-VN" altLang="en-US"/>
          </a:p>
        </p:txBody>
      </p:sp>
    </p:spTree>
    <p:extLst>
      <p:ext uri="{BB962C8B-B14F-4D97-AF65-F5344CB8AC3E}">
        <p14:creationId xmlns:p14="http://schemas.microsoft.com/office/powerpoint/2010/main" val="4018776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BAFA-E32A-50DC-C9A2-5474F65B19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072695B-AA22-CCEA-C253-5C02F0DA6F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6C9AD0C-1AE2-ADF5-49A0-2417076D09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911FCC-1692-7691-AB7A-4AD3632345FA}"/>
              </a:ext>
            </a:extLst>
          </p:cNvPr>
          <p:cNvSpPr>
            <a:spLocks noGrp="1"/>
          </p:cNvSpPr>
          <p:nvPr>
            <p:ph type="dt" sz="half" idx="10"/>
          </p:nvPr>
        </p:nvSpPr>
        <p:spPr/>
        <p:txBody>
          <a:bodyPr/>
          <a:lstStyle/>
          <a:p>
            <a:pPr>
              <a:defRPr/>
            </a:pPr>
            <a:fld id="{B324437F-3C5C-4F9C-A9D0-3828AFD7324F}" type="datetimeFigureOut">
              <a:rPr lang="en-US" altLang="en-US" smtClean="0"/>
              <a:pPr>
                <a:defRPr/>
              </a:pPr>
              <a:t>8/8/2023</a:t>
            </a:fld>
            <a:endParaRPr lang="en-US" altLang="en-US"/>
          </a:p>
        </p:txBody>
      </p:sp>
      <p:sp>
        <p:nvSpPr>
          <p:cNvPr id="6" name="Footer Placeholder 5">
            <a:extLst>
              <a:ext uri="{FF2B5EF4-FFF2-40B4-BE49-F238E27FC236}">
                <a16:creationId xmlns:a16="http://schemas.microsoft.com/office/drawing/2014/main" id="{4B943DEA-D4E9-C696-6D7E-BE61A1AC96A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5A15F56-7F81-478E-DAD5-DF0349C5CF94}"/>
              </a:ext>
            </a:extLst>
          </p:cNvPr>
          <p:cNvSpPr>
            <a:spLocks noGrp="1"/>
          </p:cNvSpPr>
          <p:nvPr>
            <p:ph type="sldNum" sz="quarter" idx="12"/>
          </p:nvPr>
        </p:nvSpPr>
        <p:spPr/>
        <p:txBody>
          <a:bodyPr/>
          <a:lstStyle/>
          <a:p>
            <a:fld id="{C52813C6-80E4-4FD6-A11A-24009715B611}" type="slidenum">
              <a:rPr lang="vi-VN" altLang="en-US" smtClean="0"/>
              <a:pPr/>
              <a:t>‹#›</a:t>
            </a:fld>
            <a:endParaRPr lang="vi-VN" altLang="en-US"/>
          </a:p>
        </p:txBody>
      </p:sp>
    </p:spTree>
    <p:extLst>
      <p:ext uri="{BB962C8B-B14F-4D97-AF65-F5344CB8AC3E}">
        <p14:creationId xmlns:p14="http://schemas.microsoft.com/office/powerpoint/2010/main" val="56011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1857F-E824-165B-E244-AA491605B5D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6ABC6C-E2FA-08CC-EF3F-ACFF2A3C45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FFE12-3639-E957-BE65-B7D5B090FF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A0E4C81-A1DF-4DE6-812F-20A3F78F6E91}" type="datetimeFigureOut">
              <a:rPr lang="en-US" altLang="en-US" smtClean="0"/>
              <a:pPr>
                <a:defRPr/>
              </a:pPr>
              <a:t>8/8/2023</a:t>
            </a:fld>
            <a:endParaRPr lang="en-US" altLang="en-US"/>
          </a:p>
        </p:txBody>
      </p:sp>
      <p:sp>
        <p:nvSpPr>
          <p:cNvPr id="5" name="Footer Placeholder 4">
            <a:extLst>
              <a:ext uri="{FF2B5EF4-FFF2-40B4-BE49-F238E27FC236}">
                <a16:creationId xmlns:a16="http://schemas.microsoft.com/office/drawing/2014/main" id="{15AA6F88-3EB6-7CA0-B2E8-213485A6FA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0A9D4059-850F-D5D1-F0BD-A56E806DC8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196268-704B-429C-9D6B-D08AB4627C72}" type="slidenum">
              <a:rPr lang="vi-VN" altLang="en-US" smtClean="0"/>
              <a:pPr/>
              <a:t>‹#›</a:t>
            </a:fld>
            <a:endParaRPr lang="vi-VN" altLang="en-US"/>
          </a:p>
        </p:txBody>
      </p:sp>
    </p:spTree>
    <p:extLst>
      <p:ext uri="{BB962C8B-B14F-4D97-AF65-F5344CB8AC3E}">
        <p14:creationId xmlns:p14="http://schemas.microsoft.com/office/powerpoint/2010/main" val="205266883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Dr%20Hu%60ng\Desktop\ca%201.pptm#-1,5,C&#226;u h&#7887;i?"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uptodate.com/contents/dengue-virus-infection-clinical-manifestations-and-diagnosis?search=dengue&amp;source=search_result&amp;selectedTitle=1~100&amp;usage_type=default&amp;display_rank=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4A317D6-A419-9DD4-AD7F-C973F48B078B}"/>
              </a:ext>
            </a:extLst>
          </p:cNvPr>
          <p:cNvSpPr>
            <a:spLocks noGrp="1" noChangeArrowheads="1"/>
          </p:cNvSpPr>
          <p:nvPr>
            <p:ph type="ctrTitle" idx="4294967295"/>
          </p:nvPr>
        </p:nvSpPr>
        <p:spPr>
          <a:xfrm>
            <a:off x="0" y="3200400"/>
            <a:ext cx="8915400" cy="1676400"/>
          </a:xfrm>
        </p:spPr>
        <p:txBody>
          <a:bodyPr anchor="b">
            <a:normAutofit fontScale="90000"/>
          </a:bodyPr>
          <a:lstStyle/>
          <a:p>
            <a:pPr algn="ctr" eaLnBrk="1" hangingPunct="1">
              <a:lnSpc>
                <a:spcPct val="145000"/>
              </a:lnSpc>
              <a:spcBef>
                <a:spcPct val="20000"/>
              </a:spcBef>
              <a:spcAft>
                <a:spcPct val="20000"/>
              </a:spcAft>
              <a:defRPr/>
            </a:pPr>
            <a:r>
              <a:rPr lang="en-US" sz="4000" b="1" dirty="0">
                <a:latin typeface="Times New Roman" panose="02020603050405020304" pitchFamily="18" charset="0"/>
                <a:cs typeface="Times New Roman" panose="02020603050405020304" pitchFamily="18" charset="0"/>
              </a:rPr>
              <a:t>CHẨN ĐOÁN VÀ ĐIỀU TRỊ</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BỆNH SỐT XUẤT HUYẾT DENGUE</a:t>
            </a:r>
            <a:endParaRPr lang="vi-VN" altLang="en-US" sz="4000" b="1" dirty="0">
              <a:latin typeface="Times New Roman" panose="02020603050405020304" pitchFamily="18" charset="0"/>
              <a:cs typeface="Times New Roman" panose="02020603050405020304" pitchFamily="18" charset="0"/>
            </a:endParaRPr>
          </a:p>
        </p:txBody>
      </p:sp>
      <p:pic>
        <p:nvPicPr>
          <p:cNvPr id="3075" name="Picture 8" descr="1252402014078_sxh200">
            <a:extLst>
              <a:ext uri="{FF2B5EF4-FFF2-40B4-BE49-F238E27FC236}">
                <a16:creationId xmlns:a16="http://schemas.microsoft.com/office/drawing/2014/main" id="{FC37782A-0B73-158A-493B-725AD2B87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6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F2D5A2B-FC50-DA3B-CA5A-34DE81BC662B}"/>
              </a:ext>
            </a:extLst>
          </p:cNvPr>
          <p:cNvSpPr txBox="1"/>
          <p:nvPr/>
        </p:nvSpPr>
        <p:spPr>
          <a:xfrm>
            <a:off x="1409700" y="5410200"/>
            <a:ext cx="6400800" cy="707886"/>
          </a:xfrm>
          <a:prstGeom prst="rect">
            <a:avLst/>
          </a:prstGeom>
          <a:noFill/>
        </p:spPr>
        <p:txBody>
          <a:bodyPr wrap="square" rtlCol="0">
            <a:spAutoFit/>
          </a:bodyPr>
          <a:lstStyle/>
          <a:p>
            <a:pPr algn="ctr"/>
            <a:r>
              <a:rPr lang="en-US" sz="2000" dirty="0">
                <a:solidFill>
                  <a:schemeClr val="tx1"/>
                </a:solidFill>
                <a:latin typeface="Times New Roman" panose="02020603050405020304" pitchFamily="18" charset="0"/>
                <a:cs typeface="Times New Roman" panose="02020603050405020304" pitchFamily="18" charset="0"/>
              </a:rPr>
              <a:t>Theo </a:t>
            </a:r>
            <a:r>
              <a:rPr lang="en-US" sz="2000" dirty="0" err="1">
                <a:solidFill>
                  <a:schemeClr val="tx1"/>
                </a:solidFill>
                <a:latin typeface="Times New Roman" panose="02020603050405020304" pitchFamily="18" charset="0"/>
                <a:cs typeface="Times New Roman" panose="02020603050405020304" pitchFamily="18" charset="0"/>
              </a:rPr>
              <a:t>quyết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2760</a:t>
            </a:r>
            <a:r>
              <a:rPr lang="en-US" sz="2000" dirty="0">
                <a:solidFill>
                  <a:schemeClr val="tx1"/>
                </a:solidFill>
                <a:latin typeface="Times New Roman" panose="02020603050405020304" pitchFamily="18" charset="0"/>
                <a:cs typeface="Times New Roman" panose="02020603050405020304" pitchFamily="18" charset="0"/>
              </a:rPr>
              <a:t>/QĐ-BYT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hướng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dẫn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bệnh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sốt</a:t>
            </a:r>
            <a:r>
              <a:rPr lang="en-US" sz="2000" dirty="0">
                <a:solidFill>
                  <a:schemeClr val="tx1"/>
                </a:solidFill>
                <a:latin typeface="Times New Roman" panose="02020603050405020304" pitchFamily="18" charset="0"/>
                <a:cs typeface="Times New Roman" panose="02020603050405020304" pitchFamily="18" charset="0"/>
              </a:rPr>
              <a:t> XH Dengue </a:t>
            </a:r>
            <a:r>
              <a:rPr lang="en-US" sz="2000" dirty="0" err="1">
                <a:solidFill>
                  <a:schemeClr val="tx1"/>
                </a:solidFill>
                <a:latin typeface="Times New Roman" panose="02020603050405020304" pitchFamily="18" charset="0"/>
                <a:cs typeface="Times New Roman" panose="02020603050405020304" pitchFamily="18" charset="0"/>
              </a:rPr>
              <a:t>ngày</a:t>
            </a:r>
            <a:r>
              <a:rPr lang="en-US" sz="2000">
                <a:solidFill>
                  <a:schemeClr val="tx1"/>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04</a:t>
            </a:r>
            <a:r>
              <a:rPr lang="en-US" sz="2000">
                <a:solidFill>
                  <a:schemeClr val="tx1"/>
                </a:solidFill>
                <a:latin typeface="Times New Roman" panose="02020603050405020304" pitchFamily="18" charset="0"/>
                <a:cs typeface="Times New Roman" panose="02020603050405020304" pitchFamily="18" charset="0"/>
              </a:rPr>
              <a:t>/7/2023</a:t>
            </a:r>
            <a:endParaRPr lang="en-US"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12C9E88-B014-E483-5FE4-9DE70FCD8EF7}"/>
              </a:ext>
            </a:extLst>
          </p:cNvPr>
          <p:cNvSpPr>
            <a:spLocks noGrp="1" noRot="1" noChangeArrowheads="1"/>
          </p:cNvSpPr>
          <p:nvPr>
            <p:ph type="ctrTitle"/>
          </p:nvPr>
        </p:nvSpPr>
        <p:spPr>
          <a:xfrm>
            <a:off x="838200" y="304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4400" dirty="0" err="1">
                <a:effectLst/>
                <a:latin typeface="Arial" panose="020B0604020202020204" pitchFamily="34" charset="0"/>
              </a:rPr>
              <a:t>Chẩn</a:t>
            </a:r>
            <a:r>
              <a:rPr lang="en-US" altLang="en-US" sz="4400" dirty="0">
                <a:effectLst/>
                <a:latin typeface="Arial" panose="020B0604020202020204" pitchFamily="34" charset="0"/>
              </a:rPr>
              <a:t> </a:t>
            </a:r>
            <a:r>
              <a:rPr lang="en-US" altLang="en-US" sz="4400" dirty="0" err="1">
                <a:effectLst/>
                <a:latin typeface="Arial" panose="020B0604020202020204" pitchFamily="34" charset="0"/>
              </a:rPr>
              <a:t>đoán</a:t>
            </a:r>
            <a:endParaRPr lang="en-US" altLang="en-US" sz="4400" dirty="0">
              <a:effectLst/>
              <a:latin typeface="Arial" panose="020B0604020202020204" pitchFamily="34" charset="0"/>
            </a:endParaRPr>
          </a:p>
        </p:txBody>
      </p:sp>
      <p:sp>
        <p:nvSpPr>
          <p:cNvPr id="153603" name="Rectangle 3">
            <a:extLst>
              <a:ext uri="{FF2B5EF4-FFF2-40B4-BE49-F238E27FC236}">
                <a16:creationId xmlns:a16="http://schemas.microsoft.com/office/drawing/2014/main" id="{27816B86-CFBE-66A1-A629-78999015F429}"/>
              </a:ext>
            </a:extLst>
          </p:cNvPr>
          <p:cNvSpPr>
            <a:spLocks noGrp="1" noChangeArrowheads="1"/>
          </p:cNvSpPr>
          <p:nvPr>
            <p:ph type="subTitle" idx="1"/>
          </p:nvPr>
        </p:nvSpPr>
        <p:spPr>
          <a:xfrm>
            <a:off x="457200" y="1674264"/>
            <a:ext cx="8382000" cy="1752600"/>
          </a:xfrm>
        </p:spPr>
        <p:txBody>
          <a:bodyPr>
            <a:noAutofit/>
          </a:bodyPr>
          <a:lstStyle/>
          <a:p>
            <a:pPr marL="0" indent="0" algn="l">
              <a:buFontTx/>
              <a:buNone/>
              <a:defRPr/>
            </a:pPr>
            <a:r>
              <a:rPr lang="en-US" altLang="en-US" sz="2200" dirty="0">
                <a:latin typeface="Times New Roman" panose="02020603050405020304" pitchFamily="18" charset="0"/>
                <a:cs typeface="Times New Roman" panose="02020603050405020304" pitchFamily="18" charset="0"/>
              </a:rPr>
              <a:t>1. </a:t>
            </a:r>
            <a:r>
              <a:rPr lang="en-US" altLang="en-US" sz="2200" dirty="0" err="1">
                <a:latin typeface="Times New Roman" panose="02020603050405020304" pitchFamily="18" charset="0"/>
                <a:cs typeface="Times New Roman" panose="02020603050405020304" pitchFamily="18" charset="0"/>
              </a:rPr>
              <a:t>Sốt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xuất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huyết</a:t>
            </a:r>
            <a:r>
              <a:rPr lang="en-US" altLang="en-US" sz="2200" dirty="0">
                <a:latin typeface="Times New Roman" panose="02020603050405020304" pitchFamily="18" charset="0"/>
                <a:cs typeface="Times New Roman" panose="02020603050405020304" pitchFamily="18" charset="0"/>
              </a:rPr>
              <a:t> Dengue</a:t>
            </a:r>
          </a:p>
          <a:p>
            <a:pPr marL="0" indent="0" algn="l">
              <a:buFontTx/>
              <a:buNone/>
              <a:defRPr/>
            </a:pPr>
            <a:r>
              <a:rPr lang="en-US" altLang="en-US" sz="2200" dirty="0">
                <a:latin typeface="Times New Roman" panose="02020603050405020304" pitchFamily="18" charset="0"/>
                <a:cs typeface="Times New Roman" panose="02020603050405020304" pitchFamily="18" charset="0"/>
              </a:rPr>
              <a:t>1.1. </a:t>
            </a:r>
            <a:r>
              <a:rPr lang="en-US" altLang="en-US" sz="2200" dirty="0" err="1">
                <a:latin typeface="Times New Roman" panose="02020603050405020304" pitchFamily="18" charset="0"/>
                <a:cs typeface="Times New Roman" panose="02020603050405020304" pitchFamily="18" charset="0"/>
              </a:rPr>
              <a:t>Lâm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sàng</a:t>
            </a:r>
            <a:endParaRPr lang="en-US" altLang="en-US" sz="2200" dirty="0">
              <a:latin typeface="Times New Roman" panose="02020603050405020304" pitchFamily="18" charset="0"/>
              <a:cs typeface="Times New Roman" panose="02020603050405020304" pitchFamily="18" charset="0"/>
            </a:endParaRPr>
          </a:p>
          <a:p>
            <a:pPr marL="0" indent="0" algn="l">
              <a:buFontTx/>
              <a:buNone/>
              <a:defRPr/>
            </a:pPr>
            <a:r>
              <a:rPr lang="en-US" altLang="en-US" sz="2200" dirty="0" err="1">
                <a:latin typeface="Times New Roman" panose="02020603050405020304" pitchFamily="18" charset="0"/>
                <a:cs typeface="Times New Roman" panose="02020603050405020304" pitchFamily="18" charset="0"/>
              </a:rPr>
              <a:t>Sốt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cao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ngột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liên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tục</a:t>
            </a:r>
            <a:r>
              <a:rPr lang="en-US" altLang="en-US" sz="2200" dirty="0">
                <a:latin typeface="Times New Roman" panose="02020603050405020304" pitchFamily="18" charset="0"/>
                <a:cs typeface="Times New Roman" panose="02020603050405020304" pitchFamily="18" charset="0"/>
              </a:rPr>
              <a:t> 2-7 </a:t>
            </a:r>
            <a:r>
              <a:rPr lang="en-US" altLang="en-US" sz="2200" dirty="0" err="1">
                <a:latin typeface="Times New Roman" panose="02020603050405020304" pitchFamily="18" charset="0"/>
                <a:cs typeface="Times New Roman" panose="02020603050405020304" pitchFamily="18" charset="0"/>
              </a:rPr>
              <a:t>ngày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ít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nhất</a:t>
            </a:r>
            <a:r>
              <a:rPr lang="en-US" altLang="en-US" sz="2200" dirty="0">
                <a:latin typeface="Times New Roman" panose="02020603050405020304" pitchFamily="18" charset="0"/>
                <a:cs typeface="Times New Roman" panose="02020603050405020304" pitchFamily="18" charset="0"/>
              </a:rPr>
              <a:t> 2 </a:t>
            </a:r>
            <a:r>
              <a:rPr lang="en-US" altLang="en-US" sz="2200" dirty="0" err="1">
                <a:latin typeface="Times New Roman" panose="02020603050405020304" pitchFamily="18" charset="0"/>
                <a:cs typeface="Times New Roman" panose="02020603050405020304" pitchFamily="18" charset="0"/>
              </a:rPr>
              <a:t>trong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dấu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hiệu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sau</a:t>
            </a:r>
            <a:r>
              <a:rPr lang="en-US" altLang="en-US" sz="2200" dirty="0">
                <a:latin typeface="Times New Roman" panose="02020603050405020304" pitchFamily="18" charset="0"/>
                <a:cs typeface="Times New Roman" panose="02020603050405020304" pitchFamily="18" charset="0"/>
              </a:rPr>
              <a:t>:</a:t>
            </a:r>
          </a:p>
          <a:p>
            <a:pPr marL="0" indent="0" algn="l">
              <a:buFontTx/>
              <a:buNone/>
              <a:defRPr/>
            </a:pP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Biểu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hiện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xuất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huyết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dây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thắt</a:t>
            </a:r>
            <a:r>
              <a:rPr lang="en-US" altLang="en-US" sz="2200" dirty="0">
                <a:latin typeface="Times New Roman" panose="02020603050405020304" pitchFamily="18" charset="0"/>
                <a:cs typeface="Times New Roman" panose="02020603050405020304" pitchFamily="18" charset="0"/>
              </a:rPr>
              <a:t> +, </a:t>
            </a:r>
            <a:r>
              <a:rPr lang="en-US" altLang="en-US" sz="2200" dirty="0" err="1">
                <a:latin typeface="Times New Roman" panose="02020603050405020304" pitchFamily="18" charset="0"/>
                <a:cs typeface="Times New Roman" panose="02020603050405020304" pitchFamily="18" charset="0"/>
              </a:rPr>
              <a:t>chấm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xuất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huyết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dưới</a:t>
            </a:r>
            <a:r>
              <a:rPr lang="en-US" altLang="en-US" sz="2200" dirty="0">
                <a:latin typeface="Times New Roman" panose="02020603050405020304" pitchFamily="18" charset="0"/>
                <a:cs typeface="Times New Roman" panose="02020603050405020304" pitchFamily="18" charset="0"/>
              </a:rPr>
              <a:t> da, </a:t>
            </a:r>
            <a:r>
              <a:rPr lang="en-US" altLang="en-US" sz="2200" dirty="0" err="1">
                <a:latin typeface="Times New Roman" panose="02020603050405020304" pitchFamily="18" charset="0"/>
                <a:cs typeface="Times New Roman" panose="02020603050405020304" pitchFamily="18" charset="0"/>
              </a:rPr>
              <a:t>chảy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máu</a:t>
            </a:r>
            <a:r>
              <a:rPr lang="en-US" altLang="en-US" sz="2200" dirty="0">
                <a:latin typeface="Times New Roman" panose="02020603050405020304" pitchFamily="18" charset="0"/>
                <a:cs typeface="Times New Roman" panose="02020603050405020304" pitchFamily="18" charset="0"/>
              </a:rPr>
              <a:t> cam, </a:t>
            </a:r>
            <a:r>
              <a:rPr lang="en-US" altLang="en-US" sz="2200" dirty="0" err="1">
                <a:latin typeface="Times New Roman" panose="02020603050405020304" pitchFamily="18" charset="0"/>
                <a:cs typeface="Times New Roman" panose="02020603050405020304" pitchFamily="18" charset="0"/>
              </a:rPr>
              <a:t>chảy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máu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chân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răng</a:t>
            </a:r>
            <a:endParaRPr lang="en-US" altLang="en-US" sz="2200" dirty="0">
              <a:latin typeface="Times New Roman" panose="02020603050405020304" pitchFamily="18" charset="0"/>
              <a:cs typeface="Times New Roman" panose="02020603050405020304" pitchFamily="18" charset="0"/>
            </a:endParaRPr>
          </a:p>
          <a:p>
            <a:pPr marL="0" indent="0" algn="l">
              <a:buFontTx/>
              <a:buNone/>
              <a:defRPr/>
            </a:pP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Nhức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đầu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ăn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buồn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nôn</a:t>
            </a:r>
            <a:endParaRPr lang="en-US" altLang="en-US" sz="2200" dirty="0">
              <a:latin typeface="Times New Roman" panose="02020603050405020304" pitchFamily="18" charset="0"/>
              <a:cs typeface="Times New Roman" panose="02020603050405020304" pitchFamily="18" charset="0"/>
            </a:endParaRPr>
          </a:p>
          <a:p>
            <a:pPr marL="0" indent="0" algn="l">
              <a:buFontTx/>
              <a:buNone/>
              <a:defRPr/>
            </a:pPr>
            <a:r>
              <a:rPr lang="en-US" altLang="en-US" sz="2200" dirty="0">
                <a:latin typeface="Times New Roman" panose="02020603050405020304" pitchFamily="18" charset="0"/>
                <a:cs typeface="Times New Roman" panose="02020603050405020304" pitchFamily="18" charset="0"/>
              </a:rPr>
              <a:t>+ Da </a:t>
            </a:r>
            <a:r>
              <a:rPr lang="en-US" altLang="en-US" sz="2200" dirty="0" err="1">
                <a:latin typeface="Times New Roman" panose="02020603050405020304" pitchFamily="18" charset="0"/>
                <a:cs typeface="Times New Roman" panose="02020603050405020304" pitchFamily="18" charset="0"/>
              </a:rPr>
              <a:t>xung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huyết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phát</a:t>
            </a:r>
            <a:r>
              <a:rPr lang="en-US" altLang="en-US" sz="2200" dirty="0">
                <a:latin typeface="Times New Roman" panose="02020603050405020304" pitchFamily="18" charset="0"/>
                <a:cs typeface="Times New Roman" panose="02020603050405020304" pitchFamily="18" charset="0"/>
              </a:rPr>
              <a:t> ban</a:t>
            </a:r>
          </a:p>
          <a:p>
            <a:pPr marL="0" indent="0" algn="l">
              <a:buFontTx/>
              <a:buNone/>
              <a:defRPr/>
            </a:pP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Đau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cơ</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đau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khớp</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nhức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hai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hố</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mắt</a:t>
            </a:r>
            <a:endParaRPr lang="en-US" altLang="en-US" sz="2200" dirty="0">
              <a:latin typeface="Times New Roman" panose="02020603050405020304" pitchFamily="18" charset="0"/>
              <a:cs typeface="Times New Roman" panose="02020603050405020304" pitchFamily="18" charset="0"/>
            </a:endParaRPr>
          </a:p>
          <a:p>
            <a:pPr marL="0" indent="0" algn="just">
              <a:buFontTx/>
              <a:buNone/>
              <a:defRPr/>
            </a:pPr>
            <a:r>
              <a:rPr lang="en-US" altLang="en-US" sz="2200" dirty="0">
                <a:latin typeface="Times New Roman" panose="02020603050405020304" pitchFamily="18" charset="0"/>
                <a:cs typeface="Times New Roman" panose="02020603050405020304" pitchFamily="18" charset="0"/>
              </a:rPr>
              <a:t>1.2. </a:t>
            </a:r>
            <a:r>
              <a:rPr lang="en-US" altLang="en-US" sz="2200" dirty="0" err="1">
                <a:latin typeface="Times New Roman" panose="02020603050405020304" pitchFamily="18" charset="0"/>
                <a:cs typeface="Times New Roman" panose="02020603050405020304" pitchFamily="18" charset="0"/>
              </a:rPr>
              <a:t>Cận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sàng</a:t>
            </a:r>
            <a:endParaRPr lang="en-US" altLang="en-US" sz="2200" dirty="0">
              <a:latin typeface="Times New Roman" panose="02020603050405020304" pitchFamily="18" charset="0"/>
              <a:cs typeface="Times New Roman" panose="02020603050405020304" pitchFamily="18" charset="0"/>
            </a:endParaRPr>
          </a:p>
          <a:p>
            <a:pPr marL="0" indent="0" algn="just">
              <a:buFontTx/>
              <a:buNone/>
              <a:defRPr/>
            </a:pPr>
            <a:r>
              <a:rPr lang="en-US" altLang="en-US" sz="2200" dirty="0">
                <a:latin typeface="Times New Roman" panose="02020603050405020304" pitchFamily="18" charset="0"/>
                <a:cs typeface="Times New Roman" panose="02020603050405020304" pitchFamily="18" charset="0"/>
              </a:rPr>
              <a:t> + Hematocrit </a:t>
            </a:r>
            <a:r>
              <a:rPr lang="en-US" altLang="en-US" sz="2200" dirty="0" err="1">
                <a:latin typeface="Times New Roman" panose="02020603050405020304" pitchFamily="18" charset="0"/>
                <a:cs typeface="Times New Roman" panose="02020603050405020304" pitchFamily="18" charset="0"/>
              </a:rPr>
              <a:t>bình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không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cô</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đặc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máu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hoặc</a:t>
            </a:r>
            <a:r>
              <a:rPr lang="en-US" altLang="en-US" sz="2200" dirty="0">
                <a:latin typeface="Times New Roman" panose="02020603050405020304" pitchFamily="18" charset="0"/>
                <a:cs typeface="Times New Roman" panose="02020603050405020304" pitchFamily="18" charset="0"/>
              </a:rPr>
              <a:t> tang</a:t>
            </a:r>
          </a:p>
          <a:p>
            <a:pPr marL="0" indent="0" algn="just">
              <a:buFontTx/>
              <a:buNone/>
              <a:defRPr/>
            </a:pPr>
            <a:r>
              <a:rPr lang="en-US" altLang="en-US" sz="2200" dirty="0">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100.000/</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2200"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FontTx/>
              <a:buNone/>
              <a:defRPr/>
            </a:pPr>
            <a:r>
              <a:rPr lang="en-US" altLang="en-US" sz="2200" dirty="0">
                <a:latin typeface="Times New Roman" panose="02020603050405020304" pitchFamily="18" charset="0"/>
                <a:cs typeface="Times New Roman" panose="02020603050405020304" pitchFamily="18" charset="0"/>
              </a:rPr>
              <a:t> + </a:t>
            </a:r>
            <a:r>
              <a:rPr lang="en-US" altLang="en-US" sz="2200" dirty="0" err="1">
                <a:latin typeface="Times New Roman" panose="02020603050405020304" pitchFamily="18" charset="0"/>
                <a:cs typeface="Times New Roman" panose="02020603050405020304" pitchFamily="18" charset="0"/>
              </a:rPr>
              <a:t>Bạch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cầu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giảm</a:t>
            </a:r>
            <a:endParaRPr lang="en-US" altLang="en-US" sz="2200" dirty="0">
              <a:latin typeface="Times New Roman" panose="02020603050405020304" pitchFamily="18" charset="0"/>
              <a:cs typeface="Times New Roman" panose="02020603050405020304" pitchFamily="18" charset="0"/>
            </a:endParaRPr>
          </a:p>
          <a:p>
            <a:pPr marL="0" indent="0" algn="l">
              <a:buFontTx/>
              <a:buNone/>
              <a:defRPr/>
            </a:pPr>
            <a:r>
              <a:rPr lang="en-US" altLang="en-US" sz="2200" dirty="0">
                <a:latin typeface="Times New Roman" panose="02020603050405020304" pitchFamily="18" charset="0"/>
                <a:cs typeface="Times New Roman" panose="02020603050405020304" pitchFamily="18" charset="0"/>
              </a:rPr>
              <a:t>	</a:t>
            </a:r>
          </a:p>
          <a:p>
            <a:pPr marL="0" indent="0" algn="l">
              <a:lnSpc>
                <a:spcPct val="130000"/>
              </a:lnSpc>
              <a:buFontTx/>
              <a:buNone/>
              <a:defRPr/>
            </a:pPr>
            <a:endParaRPr lang="en-US" alt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12C9E88-B014-E483-5FE4-9DE70FCD8EF7}"/>
              </a:ext>
            </a:extLst>
          </p:cNvPr>
          <p:cNvSpPr>
            <a:spLocks noGrp="1" noRot="1" noChangeArrowheads="1"/>
          </p:cNvSpPr>
          <p:nvPr>
            <p:ph type="ctrTitle"/>
          </p:nvPr>
        </p:nvSpPr>
        <p:spPr>
          <a:xfrm>
            <a:off x="838200" y="304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4400" dirty="0" err="1">
                <a:effectLst/>
                <a:latin typeface="Arial" panose="020B0604020202020204" pitchFamily="34" charset="0"/>
              </a:rPr>
              <a:t>Chẩn</a:t>
            </a:r>
            <a:r>
              <a:rPr lang="en-US" altLang="en-US" sz="4400" dirty="0">
                <a:effectLst/>
                <a:latin typeface="Arial" panose="020B0604020202020204" pitchFamily="34" charset="0"/>
              </a:rPr>
              <a:t> </a:t>
            </a:r>
            <a:r>
              <a:rPr lang="en-US" altLang="en-US" sz="4400" dirty="0" err="1">
                <a:effectLst/>
                <a:latin typeface="Arial" panose="020B0604020202020204" pitchFamily="34" charset="0"/>
              </a:rPr>
              <a:t>đoán</a:t>
            </a:r>
            <a:endParaRPr lang="en-US" altLang="en-US" sz="4400" dirty="0">
              <a:effectLst/>
              <a:latin typeface="Arial" panose="020B0604020202020204" pitchFamily="34" charset="0"/>
            </a:endParaRPr>
          </a:p>
        </p:txBody>
      </p:sp>
      <p:pic>
        <p:nvPicPr>
          <p:cNvPr id="5" name="Picture 4">
            <a:extLst>
              <a:ext uri="{FF2B5EF4-FFF2-40B4-BE49-F238E27FC236}">
                <a16:creationId xmlns:a16="http://schemas.microsoft.com/office/drawing/2014/main" id="{26EDC48C-0AB0-8161-9745-C45953665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872" y="2824786"/>
            <a:ext cx="4338197" cy="3210266"/>
          </a:xfrm>
          <a:prstGeom prst="rect">
            <a:avLst/>
          </a:prstGeom>
        </p:spPr>
      </p:pic>
      <p:sp>
        <p:nvSpPr>
          <p:cNvPr id="6" name="Rectangle 5">
            <a:extLst>
              <a:ext uri="{FF2B5EF4-FFF2-40B4-BE49-F238E27FC236}">
                <a16:creationId xmlns:a16="http://schemas.microsoft.com/office/drawing/2014/main" id="{F4257B27-1316-5946-2DC2-14BB5E7C8FAB}"/>
              </a:ext>
            </a:extLst>
          </p:cNvPr>
          <p:cNvSpPr/>
          <p:nvPr/>
        </p:nvSpPr>
        <p:spPr>
          <a:xfrm>
            <a:off x="1360223" y="1432972"/>
            <a:ext cx="6423553" cy="923330"/>
          </a:xfrm>
          <a:prstGeom prst="rect">
            <a:avLst/>
          </a:prstGeom>
          <a:noFill/>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rPr>
              <a:t>Nghiệm</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pháp</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dây</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thắt</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Nghiệm pháp dây thắt (Tournique Test) | BvNTP">
            <a:extLst>
              <a:ext uri="{FF2B5EF4-FFF2-40B4-BE49-F238E27FC236}">
                <a16:creationId xmlns:a16="http://schemas.microsoft.com/office/drawing/2014/main" id="{6C3ADEB4-B0EA-1E73-D5E2-D488F084E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56302"/>
            <a:ext cx="3200400" cy="444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6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E414D2E-3884-E51C-8CFF-1ED82106810E}"/>
              </a:ext>
            </a:extLst>
          </p:cNvPr>
          <p:cNvSpPr>
            <a:spLocks noGrp="1" noRot="1" noChangeArrowheads="1"/>
          </p:cNvSpPr>
          <p:nvPr>
            <p:ph type="ctrTitle"/>
          </p:nvPr>
        </p:nvSpPr>
        <p:spPr>
          <a:xfrm>
            <a:off x="685800" y="5334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r>
              <a:rPr lang="en-US" altLang="en-US" sz="4400" dirty="0" err="1">
                <a:effectLst/>
                <a:latin typeface="Arial" panose="020B0604020202020204" pitchFamily="34" charset="0"/>
              </a:rPr>
              <a:t>Chẩn</a:t>
            </a:r>
            <a:r>
              <a:rPr lang="en-US" altLang="en-US" sz="4400" dirty="0">
                <a:effectLst/>
                <a:latin typeface="Arial" panose="020B0604020202020204" pitchFamily="34" charset="0"/>
              </a:rPr>
              <a:t> </a:t>
            </a:r>
            <a:r>
              <a:rPr lang="en-US" altLang="en-US" sz="4400" dirty="0" err="1">
                <a:effectLst/>
                <a:latin typeface="Arial" panose="020B0604020202020204" pitchFamily="34" charset="0"/>
              </a:rPr>
              <a:t>đoán</a:t>
            </a:r>
            <a:endParaRPr lang="en-US" altLang="en-US" sz="4400" dirty="0">
              <a:effectLst/>
              <a:latin typeface="Arial" panose="020B0604020202020204" pitchFamily="34" charset="0"/>
            </a:endParaRPr>
          </a:p>
        </p:txBody>
      </p:sp>
      <p:sp>
        <p:nvSpPr>
          <p:cNvPr id="153603" name="Rectangle 3">
            <a:extLst>
              <a:ext uri="{FF2B5EF4-FFF2-40B4-BE49-F238E27FC236}">
                <a16:creationId xmlns:a16="http://schemas.microsoft.com/office/drawing/2014/main" id="{51F3813B-147C-D1B1-DD30-FA3AE41D358D}"/>
              </a:ext>
            </a:extLst>
          </p:cNvPr>
          <p:cNvSpPr>
            <a:spLocks noGrp="1" noChangeArrowheads="1"/>
          </p:cNvSpPr>
          <p:nvPr>
            <p:ph type="subTitle" idx="1"/>
          </p:nvPr>
        </p:nvSpPr>
        <p:spPr>
          <a:xfrm>
            <a:off x="457200" y="1676400"/>
            <a:ext cx="8229600" cy="4953000"/>
          </a:xfrm>
        </p:spPr>
        <p:txBody>
          <a:bodyPr>
            <a:normAutofit/>
          </a:bodyPr>
          <a:lstStyle/>
          <a:p>
            <a:pPr marL="609600" indent="-609600" algn="just">
              <a:lnSpc>
                <a:spcPct val="110000"/>
              </a:lnSpc>
              <a:spcBef>
                <a:spcPct val="10000"/>
              </a:spcBef>
              <a:buFontTx/>
              <a:buNone/>
              <a:defRPr/>
            </a:pPr>
            <a:r>
              <a:rPr lang="en-US" altLang="en-US" sz="2200" b="0" dirty="0">
                <a:latin typeface="Times New Roman" panose="02020603050405020304" pitchFamily="18" charset="0"/>
                <a:cs typeface="Times New Roman" panose="02020603050405020304" pitchFamily="18" charset="0"/>
              </a:rPr>
              <a:t>2. </a:t>
            </a:r>
            <a:r>
              <a:rPr lang="en-US" altLang="en-US" sz="2200" b="0" dirty="0" err="1">
                <a:latin typeface="Times New Roman" panose="02020603050405020304" pitchFamily="18" charset="0"/>
                <a:cs typeface="Times New Roman" panose="02020603050405020304" pitchFamily="18" charset="0"/>
              </a:rPr>
              <a:t>Sốt</a:t>
            </a:r>
            <a:r>
              <a:rPr lang="en-US" altLang="en-US" sz="2200" b="0" dirty="0">
                <a:latin typeface="Times New Roman" panose="02020603050405020304" pitchFamily="18" charset="0"/>
                <a:cs typeface="Times New Roman" panose="02020603050405020304" pitchFamily="18" charset="0"/>
              </a:rPr>
              <a:t> </a:t>
            </a:r>
            <a:r>
              <a:rPr lang="en-US" altLang="en-US" sz="2200" b="0" dirty="0" err="1">
                <a:latin typeface="Times New Roman" panose="02020603050405020304" pitchFamily="18" charset="0"/>
                <a:cs typeface="Times New Roman" panose="02020603050405020304" pitchFamily="18" charset="0"/>
              </a:rPr>
              <a:t>xuất</a:t>
            </a:r>
            <a:r>
              <a:rPr lang="en-US" altLang="en-US" sz="2200" b="0" dirty="0">
                <a:latin typeface="Times New Roman" panose="02020603050405020304" pitchFamily="18" charset="0"/>
                <a:cs typeface="Times New Roman" panose="02020603050405020304" pitchFamily="18" charset="0"/>
              </a:rPr>
              <a:t> </a:t>
            </a:r>
            <a:r>
              <a:rPr lang="en-US" altLang="en-US" sz="2200" b="0" dirty="0" err="1">
                <a:latin typeface="Times New Roman" panose="02020603050405020304" pitchFamily="18" charset="0"/>
                <a:cs typeface="Times New Roman" panose="02020603050405020304" pitchFamily="18" charset="0"/>
              </a:rPr>
              <a:t>huyết</a:t>
            </a:r>
            <a:r>
              <a:rPr lang="en-US" altLang="en-US" sz="2200" b="0" dirty="0">
                <a:latin typeface="Times New Roman" panose="02020603050405020304" pitchFamily="18" charset="0"/>
                <a:cs typeface="Times New Roman" panose="02020603050405020304" pitchFamily="18" charset="0"/>
              </a:rPr>
              <a:t> Dengue </a:t>
            </a:r>
            <a:r>
              <a:rPr lang="en-US" altLang="en-US" sz="2200" b="0" dirty="0" err="1">
                <a:latin typeface="Times New Roman" panose="02020603050405020304" pitchFamily="18" charset="0"/>
                <a:cs typeface="Times New Roman" panose="02020603050405020304" pitchFamily="18" charset="0"/>
              </a:rPr>
              <a:t>có</a:t>
            </a:r>
            <a:r>
              <a:rPr lang="en-US" altLang="en-US" sz="2200" b="0" dirty="0">
                <a:latin typeface="Times New Roman" panose="02020603050405020304" pitchFamily="18" charset="0"/>
                <a:cs typeface="Times New Roman" panose="02020603050405020304" pitchFamily="18" charset="0"/>
              </a:rPr>
              <a:t> </a:t>
            </a:r>
            <a:r>
              <a:rPr lang="en-US" altLang="en-US" sz="2200" b="0" dirty="0" err="1">
                <a:latin typeface="Times New Roman" panose="02020603050405020304" pitchFamily="18" charset="0"/>
                <a:cs typeface="Times New Roman" panose="02020603050405020304" pitchFamily="18" charset="0"/>
              </a:rPr>
              <a:t>dấu</a:t>
            </a:r>
            <a:r>
              <a:rPr lang="en-US" altLang="en-US" sz="2200" b="0" dirty="0">
                <a:latin typeface="Times New Roman" panose="02020603050405020304" pitchFamily="18" charset="0"/>
                <a:cs typeface="Times New Roman" panose="02020603050405020304" pitchFamily="18" charset="0"/>
              </a:rPr>
              <a:t> </a:t>
            </a:r>
            <a:r>
              <a:rPr lang="en-US" altLang="en-US" sz="2200" b="0" dirty="0" err="1">
                <a:latin typeface="Times New Roman" panose="02020603050405020304" pitchFamily="18" charset="0"/>
                <a:cs typeface="Times New Roman" panose="02020603050405020304" pitchFamily="18" charset="0"/>
              </a:rPr>
              <a:t>hiệu</a:t>
            </a:r>
            <a:r>
              <a:rPr lang="en-US" altLang="en-US" sz="2200" b="0" dirty="0">
                <a:latin typeface="Times New Roman" panose="02020603050405020304" pitchFamily="18" charset="0"/>
                <a:cs typeface="Times New Roman" panose="02020603050405020304" pitchFamily="18" charset="0"/>
              </a:rPr>
              <a:t> </a:t>
            </a:r>
            <a:r>
              <a:rPr lang="en-US" altLang="en-US" sz="2200" b="0" dirty="0" err="1">
                <a:latin typeface="Times New Roman" panose="02020603050405020304" pitchFamily="18" charset="0"/>
                <a:cs typeface="Times New Roman" panose="02020603050405020304" pitchFamily="18" charset="0"/>
              </a:rPr>
              <a:t>cảnh</a:t>
            </a:r>
            <a:r>
              <a:rPr lang="en-US" altLang="en-US" sz="2200" b="0" dirty="0">
                <a:latin typeface="Times New Roman" panose="02020603050405020304" pitchFamily="18" charset="0"/>
                <a:cs typeface="Times New Roman" panose="02020603050405020304" pitchFamily="18" charset="0"/>
              </a:rPr>
              <a:t> </a:t>
            </a:r>
            <a:r>
              <a:rPr lang="en-US" altLang="en-US" sz="2200" b="0" dirty="0" err="1">
                <a:latin typeface="Times New Roman" panose="02020603050405020304" pitchFamily="18" charset="0"/>
                <a:cs typeface="Times New Roman" panose="02020603050405020304" pitchFamily="18" charset="0"/>
              </a:rPr>
              <a:t>báo</a:t>
            </a:r>
            <a:endParaRPr lang="en-US" altLang="en-US" sz="2200" dirty="0">
              <a:latin typeface="Times New Roman" panose="02020603050405020304" pitchFamily="18" charset="0"/>
              <a:cs typeface="Times New Roman" panose="02020603050405020304" pitchFamily="18" charset="0"/>
            </a:endParaRPr>
          </a:p>
          <a:p>
            <a:pPr marL="0" indent="0" algn="just">
              <a:lnSpc>
                <a:spcPct val="90000"/>
              </a:lnSpc>
              <a:spcBef>
                <a:spcPct val="15000"/>
              </a:spcBef>
              <a:buFontTx/>
              <a:buNone/>
              <a:defRPr/>
            </a:pPr>
            <a:r>
              <a:rPr lang="en-US" altLang="en-US" sz="2200" dirty="0" err="1">
                <a:latin typeface="Times New Roman" panose="02020603050405020304" pitchFamily="18" charset="0"/>
                <a:cs typeface="Times New Roman" panose="02020603050405020304" pitchFamily="18" charset="0"/>
              </a:rPr>
              <a:t>Bao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gồm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a:t>
            </a:r>
            <a:r>
              <a:rPr lang="en-US" altLang="en-US" sz="2200" dirty="0">
                <a:latin typeface="Times New Roman" panose="02020603050405020304" pitchFamily="18" charset="0"/>
                <a:cs typeface="Times New Roman" panose="02020603050405020304" pitchFamily="18" charset="0"/>
              </a:rPr>
              <a:t> T/c </a:t>
            </a:r>
            <a:r>
              <a:rPr lang="en-US" altLang="en-US" sz="2200" dirty="0" err="1">
                <a:latin typeface="Times New Roman" panose="02020603050405020304" pitchFamily="18" charset="0"/>
                <a:cs typeface="Times New Roman" panose="02020603050405020304" pitchFamily="18" charset="0"/>
              </a:rPr>
              <a:t>lâm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sàng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của</a:t>
            </a:r>
            <a:r>
              <a:rPr lang="en-US" altLang="en-US" sz="2200" dirty="0">
                <a:latin typeface="Times New Roman" panose="02020603050405020304" pitchFamily="18" charset="0"/>
                <a:cs typeface="Times New Roman" panose="02020603050405020304" pitchFamily="18" charset="0"/>
              </a:rPr>
              <a:t> SXHD </a:t>
            </a:r>
            <a:r>
              <a:rPr lang="en-US" altLang="en-US" sz="2200" dirty="0" err="1">
                <a:latin typeface="Times New Roman" panose="02020603050405020304" pitchFamily="18" charset="0"/>
                <a:cs typeface="Times New Roman" panose="02020603050405020304" pitchFamily="18" charset="0"/>
              </a:rPr>
              <a:t>kèm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theo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dấu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hiệu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cảnh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báo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sau</a:t>
            </a:r>
            <a:r>
              <a:rPr lang="en-US" altLang="en-US" sz="2200" dirty="0">
                <a:latin typeface="Times New Roman" panose="02020603050405020304" pitchFamily="18" charset="0"/>
                <a:cs typeface="Times New Roman" panose="02020603050405020304" pitchFamily="18" charset="0"/>
              </a:rPr>
              <a:t>:</a:t>
            </a:r>
          </a:p>
          <a:p>
            <a:pPr marL="0" marR="0" algn="just">
              <a:spcBef>
                <a:spcPts val="600"/>
              </a:spcBef>
              <a:spcAft>
                <a:spcPts val="0"/>
              </a:spcAft>
            </a:pP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Vật vã, lừ đừ, li bì.</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Đau bụng nhiều và liên tục hoặc tăng cảm giác đau vùng gan.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Nôn ói nhiều ≥ 3 lần/1 giờ hoặc ≥ 4 lần/6 giờ.</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Xuất huyết niêm mạc: chảy máu chân răng, mũi, nôn ra máu, tiêu phân đen hoặc có máu, xuất huyết âm đạo hoặc tiểu máu.</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Gan to &gt; 2cm dưới bờ sườn.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Tiểu ít.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Hct tăng kèm tiểu cầu giảm nhanh.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AST/ALT ≥ 400U/L*.</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 Tràn dịch màng phổi, màng bụng trên siêu âm hoặc Xquang .</a:t>
            </a:r>
            <a:endParaRPr lang="en-US" alt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3415CFE-8031-4797-4E2B-69B35DE05AC2}"/>
              </a:ext>
            </a:extLst>
          </p:cNvPr>
          <p:cNvSpPr>
            <a:spLocks noGrp="1" noRot="1" noChangeArrowheads="1"/>
          </p:cNvSpPr>
          <p:nvPr>
            <p:ph type="ctrTitle"/>
          </p:nvPr>
        </p:nvSpPr>
        <p:spPr>
          <a:xfrm>
            <a:off x="838200" y="390258"/>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4400" dirty="0" err="1">
                <a:effectLst/>
                <a:latin typeface="Arial" panose="020B0604020202020204" pitchFamily="34" charset="0"/>
              </a:rPr>
              <a:t>Chẩn</a:t>
            </a:r>
            <a:r>
              <a:rPr lang="en-US" altLang="en-US" sz="4400" dirty="0">
                <a:effectLst/>
                <a:latin typeface="Arial" panose="020B0604020202020204" pitchFamily="34" charset="0"/>
              </a:rPr>
              <a:t> </a:t>
            </a:r>
            <a:r>
              <a:rPr lang="en-US" altLang="en-US" sz="4400" dirty="0" err="1">
                <a:effectLst/>
                <a:latin typeface="Arial" panose="020B0604020202020204" pitchFamily="34" charset="0"/>
              </a:rPr>
              <a:t>đoán</a:t>
            </a:r>
            <a:endParaRPr lang="en-US" altLang="en-US" sz="4400" dirty="0">
              <a:effectLst/>
              <a:latin typeface="Arial" panose="020B0604020202020204" pitchFamily="34" charset="0"/>
            </a:endParaRPr>
          </a:p>
        </p:txBody>
      </p:sp>
      <p:sp>
        <p:nvSpPr>
          <p:cNvPr id="153603" name="Rectangle 3">
            <a:extLst>
              <a:ext uri="{FF2B5EF4-FFF2-40B4-BE49-F238E27FC236}">
                <a16:creationId xmlns:a16="http://schemas.microsoft.com/office/drawing/2014/main" id="{9D57771D-8561-DAD3-A1D2-A9E5948CFF23}"/>
              </a:ext>
            </a:extLst>
          </p:cNvPr>
          <p:cNvSpPr>
            <a:spLocks noGrp="1" noChangeArrowheads="1"/>
          </p:cNvSpPr>
          <p:nvPr>
            <p:ph type="subTitle" idx="1"/>
          </p:nvPr>
        </p:nvSpPr>
        <p:spPr>
          <a:xfrm>
            <a:off x="609600" y="1828800"/>
            <a:ext cx="7772400" cy="1752600"/>
          </a:xfrm>
        </p:spPr>
        <p:txBody>
          <a:bodyPr>
            <a:noAutofit/>
          </a:bodyPr>
          <a:lstStyle/>
          <a:p>
            <a:pPr marL="609600" indent="-609600" algn="just">
              <a:lnSpc>
                <a:spcPct val="150000"/>
              </a:lnSpc>
              <a:spcBef>
                <a:spcPct val="10000"/>
              </a:spcBef>
              <a:buFontTx/>
              <a:buNone/>
              <a:defRPr/>
            </a:pPr>
            <a:r>
              <a:rPr lang="en-US" altLang="en-US" sz="3000" b="0" dirty="0">
                <a:latin typeface="Times New Roman" panose="02020603050405020304" pitchFamily="18" charset="0"/>
                <a:cs typeface="Times New Roman" panose="02020603050405020304" pitchFamily="18" charset="0"/>
              </a:rPr>
              <a:t>3. </a:t>
            </a:r>
            <a:r>
              <a:rPr lang="en-US" altLang="en-US" sz="3000" b="0" dirty="0" err="1">
                <a:latin typeface="Times New Roman" panose="02020603050405020304" pitchFamily="18" charset="0"/>
                <a:cs typeface="Times New Roman" panose="02020603050405020304" pitchFamily="18" charset="0"/>
              </a:rPr>
              <a:t>Sốt</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xuất</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huyết</a:t>
            </a:r>
            <a:r>
              <a:rPr lang="en-US" altLang="en-US" sz="3000" b="0" dirty="0">
                <a:latin typeface="Times New Roman" panose="02020603050405020304" pitchFamily="18" charset="0"/>
                <a:cs typeface="Times New Roman" panose="02020603050405020304" pitchFamily="18" charset="0"/>
              </a:rPr>
              <a:t> Dengue </a:t>
            </a:r>
            <a:r>
              <a:rPr lang="en-US" altLang="en-US" sz="3000" b="0" dirty="0" err="1">
                <a:latin typeface="Times New Roman" panose="02020603050405020304" pitchFamily="18" charset="0"/>
                <a:cs typeface="Times New Roman" panose="02020603050405020304" pitchFamily="18" charset="0"/>
              </a:rPr>
              <a:t>nặng</a:t>
            </a:r>
            <a:endParaRPr lang="en-US" altLang="en-US" sz="3000" b="0" dirty="0">
              <a:latin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Thoát</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huyết</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tương</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gây</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s</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ứ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dịch,biểu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09600" indent="-609600" algn="just">
              <a:lnSpc>
                <a:spcPct val="150000"/>
              </a:lnSpc>
              <a:spcBef>
                <a:spcPct val="40000"/>
              </a:spcBef>
              <a:buFontTx/>
              <a:buNone/>
              <a:defRPr/>
            </a:pP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Xuất</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huyết</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nặng</a:t>
            </a:r>
            <a:endParaRPr lang="en-US" altLang="en-US" sz="3000" b="0" dirty="0">
              <a:latin typeface="Times New Roman" panose="02020603050405020304" pitchFamily="18" charset="0"/>
              <a:cs typeface="Times New Roman" panose="02020603050405020304" pitchFamily="18" charset="0"/>
            </a:endParaRPr>
          </a:p>
          <a:p>
            <a:pPr marL="609600" indent="-609600" algn="just">
              <a:lnSpc>
                <a:spcPct val="150000"/>
              </a:lnSpc>
              <a:spcBef>
                <a:spcPct val="40000"/>
              </a:spcBef>
              <a:buFontTx/>
              <a:buNone/>
              <a:defRPr/>
            </a:pP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Suy</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tạng</a:t>
            </a:r>
            <a:endParaRPr lang="en-US" altLang="en-US" sz="3000" b="0" dirty="0">
              <a:latin typeface="Times New Roman" panose="02020603050405020304" pitchFamily="18" charset="0"/>
              <a:cs typeface="Times New Roman" panose="02020603050405020304" pitchFamily="18" charset="0"/>
            </a:endParaRPr>
          </a:p>
          <a:p>
            <a:pPr marL="609600" indent="-609600" algn="l">
              <a:lnSpc>
                <a:spcPct val="130000"/>
              </a:lnSpc>
              <a:spcBef>
                <a:spcPct val="40000"/>
              </a:spcBef>
              <a:buFontTx/>
              <a:buNone/>
              <a:defRPr/>
            </a:pPr>
            <a:endParaRPr lang="en-US" altLang="en-US" sz="3000" b="0" dirty="0">
              <a:latin typeface="Times New Roman" panose="02020603050405020304" pitchFamily="18" charset="0"/>
              <a:cs typeface="Times New Roman" panose="02020603050405020304" pitchFamily="18" charset="0"/>
            </a:endParaRPr>
          </a:p>
          <a:p>
            <a:pPr marL="609600" indent="-609600" algn="l">
              <a:lnSpc>
                <a:spcPct val="110000"/>
              </a:lnSpc>
              <a:spcBef>
                <a:spcPct val="10000"/>
              </a:spcBef>
              <a:buFontTx/>
              <a:buChar char="-"/>
              <a:defRPr/>
            </a:pPr>
            <a:endParaRPr lang="en-US" altLang="en-US" sz="3000" b="0" dirty="0">
              <a:latin typeface="Times New Roman" panose="02020603050405020304" pitchFamily="18" charset="0"/>
              <a:cs typeface="Times New Roman" panose="02020603050405020304" pitchFamily="18" charset="0"/>
            </a:endParaRPr>
          </a:p>
          <a:p>
            <a:pPr marL="609600" indent="-609600" algn="l">
              <a:spcBef>
                <a:spcPct val="5000"/>
              </a:spcBef>
              <a:buFontTx/>
              <a:buNone/>
              <a:defRPr/>
            </a:pPr>
            <a:endParaRPr lang="en-US" altLang="en-US"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F7309E-04F8-DFD7-1503-059E434278B0}"/>
              </a:ext>
            </a:extLst>
          </p:cNvPr>
          <p:cNvSpPr>
            <a:spLocks noGrp="1" noRot="1" noChangeArrowheads="1"/>
          </p:cNvSpPr>
          <p:nvPr>
            <p:ph type="ctrTitle"/>
          </p:nvPr>
        </p:nvSpPr>
        <p:spPr>
          <a:xfrm>
            <a:off x="838200" y="515596"/>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r>
              <a:rPr lang="en-US" altLang="en-US" sz="4400" dirty="0" err="1">
                <a:effectLst/>
                <a:latin typeface="Arial" panose="020B0604020202020204" pitchFamily="34" charset="0"/>
              </a:rPr>
              <a:t>Chẩn</a:t>
            </a:r>
            <a:r>
              <a:rPr lang="en-US" altLang="en-US" sz="4400" dirty="0">
                <a:effectLst/>
                <a:latin typeface="Arial" panose="020B0604020202020204" pitchFamily="34" charset="0"/>
              </a:rPr>
              <a:t> </a:t>
            </a:r>
            <a:r>
              <a:rPr lang="en-US" altLang="en-US" sz="4400" dirty="0" err="1">
                <a:effectLst/>
                <a:latin typeface="Arial" panose="020B0604020202020204" pitchFamily="34" charset="0"/>
              </a:rPr>
              <a:t>đoán</a:t>
            </a:r>
            <a:endParaRPr lang="en-US" altLang="en-US" sz="4400" dirty="0">
              <a:effectLst/>
              <a:latin typeface="Arial" panose="020B0604020202020204" pitchFamily="34" charset="0"/>
            </a:endParaRPr>
          </a:p>
        </p:txBody>
      </p:sp>
      <p:sp>
        <p:nvSpPr>
          <p:cNvPr id="153603" name="Rectangle 3">
            <a:extLst>
              <a:ext uri="{FF2B5EF4-FFF2-40B4-BE49-F238E27FC236}">
                <a16:creationId xmlns:a16="http://schemas.microsoft.com/office/drawing/2014/main" id="{013C5CD7-FCC0-7F22-DE7C-41B32B8D8AF3}"/>
              </a:ext>
            </a:extLst>
          </p:cNvPr>
          <p:cNvSpPr>
            <a:spLocks noGrp="1" noChangeArrowheads="1"/>
          </p:cNvSpPr>
          <p:nvPr>
            <p:ph type="subTitle" idx="1"/>
          </p:nvPr>
        </p:nvSpPr>
        <p:spPr>
          <a:xfrm>
            <a:off x="685800" y="1682809"/>
            <a:ext cx="7924800" cy="1752600"/>
          </a:xfrm>
        </p:spPr>
        <p:txBody>
          <a:bodyPr>
            <a:noAutofit/>
          </a:bodyPr>
          <a:lstStyle/>
          <a:p>
            <a:pPr marL="609600" indent="-609600" algn="just">
              <a:lnSpc>
                <a:spcPct val="150000"/>
              </a:lnSpc>
              <a:spcBef>
                <a:spcPct val="10000"/>
              </a:spcBef>
              <a:buFontTx/>
              <a:buNone/>
              <a:defRPr/>
            </a:pPr>
            <a:r>
              <a:rPr lang="en-US" altLang="en-US" sz="2600" b="0" dirty="0" err="1">
                <a:latin typeface="Times New Roman" panose="02020603050405020304" pitchFamily="18" charset="0"/>
                <a:cs typeface="Times New Roman" panose="02020603050405020304" pitchFamily="18" charset="0"/>
              </a:rPr>
              <a:t>Sốc</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sốt</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xuất</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huyết</a:t>
            </a:r>
            <a:r>
              <a:rPr lang="en-US" altLang="en-US" sz="2600" b="0" dirty="0">
                <a:latin typeface="Times New Roman" panose="02020603050405020304" pitchFamily="18" charset="0"/>
                <a:cs typeface="Times New Roman" panose="02020603050405020304" pitchFamily="18" charset="0"/>
              </a:rPr>
              <a:t> Dengue</a:t>
            </a:r>
          </a:p>
          <a:p>
            <a:pPr marL="0" indent="0" algn="just">
              <a:lnSpc>
                <a:spcPct val="150000"/>
              </a:lnSpc>
              <a:spcBef>
                <a:spcPct val="10000"/>
              </a:spcBef>
              <a:buFontTx/>
              <a:buNone/>
              <a:defRPr/>
            </a:pP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Suy</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tuần</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hoàn</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cấp</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thường</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xảy</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ra</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vào</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ngày</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thứ</a:t>
            </a:r>
            <a:r>
              <a:rPr lang="en-US" altLang="en-US" sz="2600" b="0" dirty="0">
                <a:latin typeface="Times New Roman" panose="02020603050405020304" pitchFamily="18" charset="0"/>
                <a:cs typeface="Times New Roman" panose="02020603050405020304" pitchFamily="18" charset="0"/>
              </a:rPr>
              <a:t> 3-7 </a:t>
            </a:r>
            <a:r>
              <a:rPr lang="en-US" altLang="en-US" sz="2600" b="0" dirty="0" err="1">
                <a:latin typeface="Times New Roman" panose="02020603050405020304" pitchFamily="18" charset="0"/>
                <a:cs typeface="Times New Roman" panose="02020603050405020304" pitchFamily="18" charset="0"/>
              </a:rPr>
              <a:t>của</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bệnh</a:t>
            </a:r>
            <a:r>
              <a:rPr lang="en-US" altLang="en-US" sz="2600" b="0" dirty="0">
                <a:latin typeface="Times New Roman" panose="02020603050405020304" pitchFamily="18" charset="0"/>
                <a:cs typeface="Times New Roman" panose="02020603050405020304" pitchFamily="18" charset="0"/>
              </a:rPr>
              <a:t>. </a:t>
            </a:r>
          </a:p>
          <a:p>
            <a:pPr marL="0" indent="0" algn="just">
              <a:lnSpc>
                <a:spcPct val="150000"/>
              </a:lnSpc>
              <a:spcBef>
                <a:spcPct val="10000"/>
              </a:spcBef>
              <a:buFontTx/>
              <a:buNone/>
              <a:defRPr/>
            </a:pP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Biểu</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hiện</a:t>
            </a:r>
            <a:r>
              <a:rPr lang="en-US" altLang="en-US" sz="2600" b="0" dirty="0">
                <a:latin typeface="Times New Roman" panose="02020603050405020304" pitchFamily="18" charset="0"/>
                <a:cs typeface="Times New Roman" panose="02020603050405020304" pitchFamily="18" charset="0"/>
              </a:rPr>
              <a:t> </a:t>
            </a:r>
            <a:r>
              <a:rPr lang="en-US" altLang="en-US" sz="2600" b="0" dirty="0" err="1">
                <a:latin typeface="Times New Roman" panose="02020603050405020304" pitchFamily="18" charset="0"/>
                <a:cs typeface="Times New Roman" panose="02020603050405020304" pitchFamily="18" charset="0"/>
              </a:rPr>
              <a:t>như</a:t>
            </a:r>
            <a:r>
              <a:rPr lang="en-US" altLang="en-US" sz="2600" b="0" dirty="0">
                <a:latin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vã</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rứt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kẹt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600" b="0" dirty="0">
              <a:latin typeface="Times New Roman" panose="02020603050405020304" pitchFamily="18" charset="0"/>
              <a:cs typeface="Times New Roman" panose="02020603050405020304" pitchFamily="18" charset="0"/>
            </a:endParaRPr>
          </a:p>
          <a:p>
            <a:pPr marL="609600" indent="-609600">
              <a:lnSpc>
                <a:spcPct val="110000"/>
              </a:lnSpc>
              <a:spcBef>
                <a:spcPct val="10000"/>
              </a:spcBef>
              <a:buFontTx/>
              <a:buNone/>
              <a:defRPr/>
            </a:pPr>
            <a:endParaRPr lang="en-US" altLang="en-US" sz="2600" dirty="0">
              <a:latin typeface="Times New Roman" panose="02020603050405020304" pitchFamily="18" charset="0"/>
              <a:cs typeface="Times New Roman" panose="02020603050405020304" pitchFamily="18" charset="0"/>
            </a:endParaRPr>
          </a:p>
          <a:p>
            <a:pPr marL="609600" indent="-609600">
              <a:spcBef>
                <a:spcPct val="5000"/>
              </a:spcBef>
              <a:buFontTx/>
              <a:buNone/>
              <a:defRPr/>
            </a:pPr>
            <a:endParaRPr lang="en-US" alt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BD7FE0B-A90D-1B04-6616-B4E490237FC6}"/>
              </a:ext>
            </a:extLst>
          </p:cNvPr>
          <p:cNvSpPr>
            <a:spLocks noGrp="1" noRot="1" noChangeArrowheads="1"/>
          </p:cNvSpPr>
          <p:nvPr>
            <p:ph type="ctrTitle"/>
          </p:nvPr>
        </p:nvSpPr>
        <p:spPr>
          <a:xfrm>
            <a:off x="685800" y="541234"/>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r>
              <a:rPr lang="en-US" altLang="en-US" sz="4400" dirty="0" err="1">
                <a:effectLst/>
                <a:latin typeface="Arial" panose="020B0604020202020204" pitchFamily="34" charset="0"/>
              </a:rPr>
              <a:t>Chẩn</a:t>
            </a:r>
            <a:r>
              <a:rPr lang="en-US" altLang="en-US" sz="4400" dirty="0">
                <a:effectLst/>
                <a:latin typeface="Arial" panose="020B0604020202020204" pitchFamily="34" charset="0"/>
              </a:rPr>
              <a:t> </a:t>
            </a:r>
            <a:r>
              <a:rPr lang="en-US" altLang="en-US" sz="4400" dirty="0" err="1">
                <a:effectLst/>
                <a:latin typeface="Arial" panose="020B0604020202020204" pitchFamily="34" charset="0"/>
              </a:rPr>
              <a:t>đoán</a:t>
            </a:r>
            <a:endParaRPr lang="en-US" altLang="en-US" sz="4400" dirty="0">
              <a:effectLst/>
              <a:latin typeface="Arial" panose="020B0604020202020204" pitchFamily="34" charset="0"/>
            </a:endParaRPr>
          </a:p>
        </p:txBody>
      </p:sp>
      <p:sp>
        <p:nvSpPr>
          <p:cNvPr id="153603" name="Rectangle 3">
            <a:extLst>
              <a:ext uri="{FF2B5EF4-FFF2-40B4-BE49-F238E27FC236}">
                <a16:creationId xmlns:a16="http://schemas.microsoft.com/office/drawing/2014/main" id="{3F407BBE-34E9-0599-20CB-106E61749733}"/>
              </a:ext>
            </a:extLst>
          </p:cNvPr>
          <p:cNvSpPr>
            <a:spLocks noGrp="1" noChangeArrowheads="1"/>
          </p:cNvSpPr>
          <p:nvPr>
            <p:ph type="subTitle" idx="1"/>
          </p:nvPr>
        </p:nvSpPr>
        <p:spPr>
          <a:xfrm>
            <a:off x="762000" y="1600200"/>
            <a:ext cx="7696200" cy="1752600"/>
          </a:xfrm>
        </p:spPr>
        <p:txBody>
          <a:bodyPr>
            <a:noAutofit/>
          </a:bodyPr>
          <a:lstStyle/>
          <a:p>
            <a:pPr marL="609600" indent="-609600" algn="just">
              <a:lnSpc>
                <a:spcPct val="150000"/>
              </a:lnSpc>
              <a:spcBef>
                <a:spcPct val="10000"/>
              </a:spcBef>
              <a:buFontTx/>
              <a:buNone/>
              <a:defRPr/>
            </a:pPr>
            <a:r>
              <a:rPr lang="en-US" altLang="en-US" sz="2400" b="0" dirty="0">
                <a:latin typeface="Times New Roman" panose="02020603050405020304" pitchFamily="18" charset="0"/>
                <a:cs typeface="Times New Roman" panose="02020603050405020304" pitchFamily="18" charset="0"/>
              </a:rPr>
              <a:t>3.2. </a:t>
            </a:r>
            <a:r>
              <a:rPr lang="en-US" altLang="en-US" sz="2400" b="0" dirty="0" err="1">
                <a:latin typeface="Times New Roman" panose="02020603050405020304" pitchFamily="18" charset="0"/>
                <a:cs typeface="Times New Roman" panose="02020603050405020304" pitchFamily="18" charset="0"/>
              </a:rPr>
              <a:t>Xuất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huyết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nặng</a:t>
            </a:r>
            <a:endParaRPr lang="en-US" altLang="en-US" sz="2400" b="0" dirty="0">
              <a:latin typeface="Times New Roman" panose="02020603050405020304" pitchFamily="18" charset="0"/>
              <a:cs typeface="Times New Roman" panose="02020603050405020304" pitchFamily="18" charset="0"/>
            </a:endParaRPr>
          </a:p>
          <a:p>
            <a:pPr marL="0" indent="0" algn="just">
              <a:lnSpc>
                <a:spcPct val="150000"/>
              </a:lnSpc>
              <a:spcBef>
                <a:spcPct val="10000"/>
              </a:spcBef>
              <a:buFontTx/>
              <a:buNone/>
              <a:defRPr/>
            </a:pPr>
            <a:r>
              <a:rPr lang="en-US" altLang="en-US" sz="240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Chảy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máu</a:t>
            </a:r>
            <a:r>
              <a:rPr lang="en-US" altLang="en-US" sz="2400" b="0" dirty="0">
                <a:latin typeface="Times New Roman" panose="02020603050405020304" pitchFamily="18" charset="0"/>
                <a:cs typeface="Times New Roman" panose="02020603050405020304" pitchFamily="18" charset="0"/>
              </a:rPr>
              <a:t> cam </a:t>
            </a:r>
            <a:r>
              <a:rPr lang="en-US" altLang="en-US" sz="2400" b="0" dirty="0" err="1">
                <a:latin typeface="Times New Roman" panose="02020603050405020304" pitchFamily="18" charset="0"/>
                <a:cs typeface="Times New Roman" panose="02020603050405020304" pitchFamily="18" charset="0"/>
              </a:rPr>
              <a:t>nặng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XH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âm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đạo</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nặng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xuất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huyết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trong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phần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mềm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xuất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huyết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tiêu</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hoá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nội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tạng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thường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kèm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theo</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sốc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nặng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tiểu</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cầu</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giảm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thiêu</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ôxy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mô</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toan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chuyển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hoá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có</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thể</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suy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tạng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DIC.</a:t>
            </a:r>
          </a:p>
          <a:p>
            <a:pPr marL="0" indent="0" algn="just">
              <a:lnSpc>
                <a:spcPct val="150000"/>
              </a:lnSpc>
              <a:spcBef>
                <a:spcPct val="10000"/>
              </a:spcBef>
              <a:buFontTx/>
              <a:buNone/>
              <a:defRPr/>
            </a:pP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Xuất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huyết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nặng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cũng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có</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thể</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xảy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ra</a:t>
            </a:r>
            <a:r>
              <a:rPr lang="en-US" altLang="en-US" sz="2400" b="0" dirty="0">
                <a:latin typeface="Times New Roman" panose="02020603050405020304" pitchFamily="18" charset="0"/>
                <a:cs typeface="Times New Roman" panose="02020603050405020304" pitchFamily="18" charset="0"/>
              </a:rPr>
              <a:t> ở </a:t>
            </a:r>
            <a:r>
              <a:rPr lang="en-US" altLang="en-US" sz="2400" b="0" dirty="0" err="1">
                <a:latin typeface="Times New Roman" panose="02020603050405020304" pitchFamily="18" charset="0"/>
                <a:cs typeface="Times New Roman" panose="02020603050405020304" pitchFamily="18" charset="0"/>
              </a:rPr>
              <a:t>người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dùng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thuốc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kháng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viêm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như</a:t>
            </a:r>
            <a:r>
              <a:rPr lang="en-US" altLang="en-US" sz="2400" b="0" dirty="0">
                <a:latin typeface="Times New Roman" panose="02020603050405020304" pitchFamily="18" charset="0"/>
                <a:cs typeface="Times New Roman" panose="02020603050405020304" pitchFamily="18" charset="0"/>
              </a:rPr>
              <a:t> acetylsalicylic acid (aspirin), Ibuprofen </a:t>
            </a:r>
            <a:r>
              <a:rPr lang="en-US" altLang="en-US" sz="2400" b="0" dirty="0" err="1">
                <a:latin typeface="Times New Roman" panose="02020603050405020304" pitchFamily="18" charset="0"/>
                <a:cs typeface="Times New Roman" panose="02020603050405020304" pitchFamily="18" charset="0"/>
              </a:rPr>
              <a:t>hoặc</a:t>
            </a:r>
            <a:r>
              <a:rPr lang="en-US" altLang="en-US" sz="2400" b="0" dirty="0">
                <a:latin typeface="Times New Roman" panose="02020603050405020304" pitchFamily="18" charset="0"/>
                <a:cs typeface="Times New Roman" panose="02020603050405020304" pitchFamily="18" charset="0"/>
              </a:rPr>
              <a:t> corticoid, </a:t>
            </a:r>
            <a:r>
              <a:rPr lang="en-US" altLang="en-US" sz="2400" b="0" dirty="0" err="1">
                <a:latin typeface="Times New Roman" panose="02020603050405020304" pitchFamily="18" charset="0"/>
                <a:cs typeface="Times New Roman" panose="02020603050405020304" pitchFamily="18" charset="0"/>
              </a:rPr>
              <a:t>tiền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sử</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loét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dạ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dày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tràng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viêm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gan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mạn</a:t>
            </a:r>
            <a:r>
              <a:rPr lang="en-US" altLang="en-US" sz="2400" b="0" dirty="0">
                <a:latin typeface="Times New Roman" panose="02020603050405020304" pitchFamily="18" charset="0"/>
                <a:cs typeface="Times New Roman" panose="02020603050405020304" pitchFamily="18" charset="0"/>
              </a:rPr>
              <a:t>.</a:t>
            </a:r>
          </a:p>
          <a:p>
            <a:pPr marL="609600" indent="-609600">
              <a:lnSpc>
                <a:spcPct val="80000"/>
              </a:lnSpc>
              <a:spcBef>
                <a:spcPct val="5000"/>
              </a:spcBef>
              <a:buFont typeface="Wingdings" pitchFamily="2" charset="2"/>
              <a:buChar char="Ø"/>
              <a:defRPr/>
            </a:pPr>
            <a:endParaRPr lang="en-US" altLang="en-US" sz="2400" b="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3612944-EDF7-0FF0-570D-435FE4EF174B}"/>
              </a:ext>
            </a:extLst>
          </p:cNvPr>
          <p:cNvSpPr>
            <a:spLocks noGrp="1" noRot="1" noChangeArrowheads="1"/>
          </p:cNvSpPr>
          <p:nvPr>
            <p:ph type="ctrTitle"/>
          </p:nvPr>
        </p:nvSpPr>
        <p:spPr>
          <a:xfrm>
            <a:off x="838200" y="381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4400" dirty="0" err="1">
                <a:effectLst/>
                <a:latin typeface="Arial" panose="020B0604020202020204" pitchFamily="34" charset="0"/>
              </a:rPr>
              <a:t>Chẩn</a:t>
            </a:r>
            <a:r>
              <a:rPr lang="en-US" altLang="en-US" sz="4400" dirty="0">
                <a:effectLst/>
                <a:latin typeface="Arial" panose="020B0604020202020204" pitchFamily="34" charset="0"/>
              </a:rPr>
              <a:t> </a:t>
            </a:r>
            <a:r>
              <a:rPr lang="en-US" altLang="en-US" sz="4400" dirty="0" err="1">
                <a:effectLst/>
                <a:latin typeface="Arial" panose="020B0604020202020204" pitchFamily="34" charset="0"/>
              </a:rPr>
              <a:t>đoán</a:t>
            </a:r>
            <a:endParaRPr lang="en-US" altLang="en-US" sz="4400" dirty="0">
              <a:effectLst/>
              <a:latin typeface="Arial" panose="020B0604020202020204" pitchFamily="34" charset="0"/>
            </a:endParaRPr>
          </a:p>
        </p:txBody>
      </p:sp>
      <p:sp>
        <p:nvSpPr>
          <p:cNvPr id="153603" name="Rectangle 3">
            <a:extLst>
              <a:ext uri="{FF2B5EF4-FFF2-40B4-BE49-F238E27FC236}">
                <a16:creationId xmlns:a16="http://schemas.microsoft.com/office/drawing/2014/main" id="{B0938870-BCD4-EE5B-8A79-5FF0AA2AD483}"/>
              </a:ext>
            </a:extLst>
          </p:cNvPr>
          <p:cNvSpPr>
            <a:spLocks noGrp="1" noChangeArrowheads="1"/>
          </p:cNvSpPr>
          <p:nvPr>
            <p:ph type="subTitle" idx="1"/>
          </p:nvPr>
        </p:nvSpPr>
        <p:spPr>
          <a:xfrm>
            <a:off x="0" y="1828800"/>
            <a:ext cx="8839200" cy="1752600"/>
          </a:xfrm>
        </p:spPr>
        <p:txBody>
          <a:bodyPr>
            <a:noAutofit/>
          </a:bodyPr>
          <a:lstStyle/>
          <a:p>
            <a:pPr marL="609600" indent="-609600" algn="just">
              <a:lnSpc>
                <a:spcPct val="110000"/>
              </a:lnSpc>
              <a:spcBef>
                <a:spcPct val="10000"/>
              </a:spcBef>
              <a:buFontTx/>
              <a:buNone/>
              <a:defRPr/>
            </a:pPr>
            <a:r>
              <a:rPr lang="en-US" altLang="en-US" sz="3000" b="0" dirty="0" err="1">
                <a:latin typeface="Times New Roman" panose="02020603050405020304" pitchFamily="18" charset="0"/>
                <a:cs typeface="Times New Roman" panose="02020603050405020304" pitchFamily="18" charset="0"/>
              </a:rPr>
              <a:t>Suy</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tạng</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nặng</a:t>
            </a:r>
            <a:r>
              <a:rPr lang="en-US" altLang="en-US" sz="3000" b="0" dirty="0">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men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AST, ALT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Dengue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600"/>
              </a:spcBef>
              <a:spcAft>
                <a:spcPts val="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09600" indent="-609600" algn="just">
              <a:lnSpc>
                <a:spcPct val="110000"/>
              </a:lnSpc>
              <a:spcBef>
                <a:spcPct val="10000"/>
              </a:spcBef>
              <a:buFontTx/>
              <a:buChar char="-"/>
              <a:defRPr/>
            </a:pPr>
            <a:endParaRPr lang="en-US" altLang="en-US" sz="3000" b="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a:extLst>
              <a:ext uri="{FF2B5EF4-FFF2-40B4-BE49-F238E27FC236}">
                <a16:creationId xmlns:a16="http://schemas.microsoft.com/office/drawing/2014/main" id="{508C652E-67EC-4482-FA0E-10BB8A8A0825}"/>
              </a:ext>
            </a:extLst>
          </p:cNvPr>
          <p:cNvSpPr>
            <a:spLocks noChangeArrowheads="1"/>
          </p:cNvSpPr>
          <p:nvPr/>
        </p:nvSpPr>
        <p:spPr bwMode="auto">
          <a:xfrm>
            <a:off x="1385888" y="1863328"/>
            <a:ext cx="3077766" cy="1889522"/>
          </a:xfrm>
          <a:prstGeom prst="ellipse">
            <a:avLst/>
          </a:prstGeom>
          <a:solidFill>
            <a:schemeClr val="accent1"/>
          </a:solidFill>
          <a:ln w="28575">
            <a:solidFill>
              <a:schemeClr val="tx1"/>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s-ES" altLang="en-US" sz="1350">
              <a:latin typeface="Arial" panose="020B0604020202020204" pitchFamily="34" charset="0"/>
              <a:cs typeface="Arial" panose="020B0604020202020204" pitchFamily="34" charset="0"/>
            </a:endParaRPr>
          </a:p>
        </p:txBody>
      </p:sp>
      <p:sp>
        <p:nvSpPr>
          <p:cNvPr id="7171" name="Oval 3">
            <a:extLst>
              <a:ext uri="{FF2B5EF4-FFF2-40B4-BE49-F238E27FC236}">
                <a16:creationId xmlns:a16="http://schemas.microsoft.com/office/drawing/2014/main" id="{D4F86B74-81F3-FDA2-2E8E-3968D9B356A7}"/>
              </a:ext>
            </a:extLst>
          </p:cNvPr>
          <p:cNvSpPr>
            <a:spLocks noChangeArrowheads="1"/>
          </p:cNvSpPr>
          <p:nvPr/>
        </p:nvSpPr>
        <p:spPr bwMode="auto">
          <a:xfrm>
            <a:off x="5487591" y="1937147"/>
            <a:ext cx="2000250" cy="1600200"/>
          </a:xfrm>
          <a:prstGeom prst="ellipse">
            <a:avLst/>
          </a:prstGeom>
          <a:solidFill>
            <a:schemeClr val="accent1"/>
          </a:solidFill>
          <a:ln w="28575">
            <a:solidFill>
              <a:schemeClr val="tx1"/>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s-ES" altLang="en-US" sz="1350">
              <a:latin typeface="Arial" panose="020B0604020202020204" pitchFamily="34" charset="0"/>
              <a:cs typeface="Arial" panose="020B0604020202020204" pitchFamily="34" charset="0"/>
            </a:endParaRPr>
          </a:p>
        </p:txBody>
      </p:sp>
      <p:sp>
        <p:nvSpPr>
          <p:cNvPr id="7172" name="Text Box 4">
            <a:extLst>
              <a:ext uri="{FF2B5EF4-FFF2-40B4-BE49-F238E27FC236}">
                <a16:creationId xmlns:a16="http://schemas.microsoft.com/office/drawing/2014/main" id="{89D25029-07DA-D195-0465-B28D487F72DC}"/>
              </a:ext>
            </a:extLst>
          </p:cNvPr>
          <p:cNvSpPr txBox="1">
            <a:spLocks noChangeArrowheads="1"/>
          </p:cNvSpPr>
          <p:nvPr/>
        </p:nvSpPr>
        <p:spPr bwMode="auto">
          <a:xfrm>
            <a:off x="5581651" y="1319213"/>
            <a:ext cx="2060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latin typeface="Arial" panose="020B0604020202020204" pitchFamily="34" charset="0"/>
                <a:cs typeface="Arial" panose="020B0604020202020204" pitchFamily="34" charset="0"/>
              </a:rPr>
              <a:t>DENGUE N</a:t>
            </a:r>
            <a:r>
              <a:rPr lang="en-US" altLang="en-US" b="1">
                <a:latin typeface="Arial" panose="020B0604020202020204" pitchFamily="34" charset="0"/>
              </a:rPr>
              <a:t>ẶNG</a:t>
            </a:r>
          </a:p>
        </p:txBody>
      </p:sp>
      <p:sp>
        <p:nvSpPr>
          <p:cNvPr id="7173" name="Text Box 5">
            <a:extLst>
              <a:ext uri="{FF2B5EF4-FFF2-40B4-BE49-F238E27FC236}">
                <a16:creationId xmlns:a16="http://schemas.microsoft.com/office/drawing/2014/main" id="{74F729A3-D622-6C47-F888-49B41C059EF3}"/>
              </a:ext>
            </a:extLst>
          </p:cNvPr>
          <p:cNvSpPr txBox="1">
            <a:spLocks noChangeArrowheads="1"/>
          </p:cNvSpPr>
          <p:nvPr/>
        </p:nvSpPr>
        <p:spPr bwMode="auto">
          <a:xfrm>
            <a:off x="5610225" y="2449117"/>
            <a:ext cx="187761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350" b="1" dirty="0">
                <a:latin typeface="Arial" panose="020B0604020202020204" pitchFamily="34" charset="0"/>
                <a:cs typeface="Arial" panose="020B0604020202020204" pitchFamily="34" charset="0"/>
              </a:rPr>
              <a:t>1. </a:t>
            </a:r>
            <a:r>
              <a:rPr lang="en-US" altLang="en-US" sz="1350" b="1" dirty="0" err="1">
                <a:latin typeface="Arial" panose="020B0604020202020204" pitchFamily="34" charset="0"/>
                <a:cs typeface="Arial" panose="020B0604020202020204" pitchFamily="34" charset="0"/>
              </a:rPr>
              <a:t>Tho</a:t>
            </a:r>
            <a:r>
              <a:rPr lang="en-US" altLang="en-US" sz="1350" b="1" dirty="0" err="1">
                <a:latin typeface="Arial" panose="020B0604020202020204" pitchFamily="34" charset="0"/>
              </a:rPr>
              <a:t>át</a:t>
            </a:r>
            <a:r>
              <a:rPr lang="en-US" altLang="en-US" sz="1350" b="1" dirty="0">
                <a:latin typeface="Arial" panose="020B0604020202020204" pitchFamily="34" charset="0"/>
              </a:rPr>
              <a:t> HT </a:t>
            </a:r>
            <a:r>
              <a:rPr lang="en-US" altLang="en-US" sz="1350" b="1" dirty="0" err="1">
                <a:latin typeface="Arial" panose="020B0604020202020204" pitchFamily="34" charset="0"/>
              </a:rPr>
              <a:t>nặng</a:t>
            </a:r>
            <a:endParaRPr lang="en-US" altLang="en-US" sz="1350" b="1" dirty="0">
              <a:latin typeface="Arial" panose="020B0604020202020204" pitchFamily="34" charset="0"/>
              <a:cs typeface="Arial" panose="020B0604020202020204" pitchFamily="34" charset="0"/>
            </a:endParaRPr>
          </a:p>
          <a:p>
            <a:r>
              <a:rPr lang="en-US" altLang="en-US" sz="1350" b="1" dirty="0">
                <a:latin typeface="Arial" panose="020B0604020202020204" pitchFamily="34" charset="0"/>
                <a:cs typeface="Arial" panose="020B0604020202020204" pitchFamily="34" charset="0"/>
              </a:rPr>
              <a:t>2. </a:t>
            </a:r>
            <a:r>
              <a:rPr lang="en-US" altLang="en-US" sz="1350" b="1" dirty="0" err="1">
                <a:latin typeface="Arial" panose="020B0604020202020204" pitchFamily="34" charset="0"/>
                <a:cs typeface="Arial" panose="020B0604020202020204" pitchFamily="34" charset="0"/>
              </a:rPr>
              <a:t>XH</a:t>
            </a:r>
            <a:r>
              <a:rPr lang="en-US" altLang="en-US" sz="1350" b="1" dirty="0">
                <a:latin typeface="Arial" panose="020B0604020202020204" pitchFamily="34" charset="0"/>
                <a:cs typeface="Arial" panose="020B0604020202020204" pitchFamily="34" charset="0"/>
              </a:rPr>
              <a:t> </a:t>
            </a:r>
            <a:r>
              <a:rPr lang="en-US" altLang="en-US" sz="1350" b="1" dirty="0" err="1">
                <a:latin typeface="Arial" panose="020B0604020202020204" pitchFamily="34" charset="0"/>
                <a:cs typeface="Arial" panose="020B0604020202020204" pitchFamily="34" charset="0"/>
              </a:rPr>
              <a:t>n</a:t>
            </a:r>
            <a:r>
              <a:rPr lang="en-US" altLang="en-US" sz="1350" b="1" dirty="0" err="1">
                <a:latin typeface="Arial" panose="020B0604020202020204" pitchFamily="34" charset="0"/>
              </a:rPr>
              <a:t>ặng</a:t>
            </a:r>
            <a:endParaRPr lang="en-US" altLang="en-US" sz="1350" b="1" dirty="0">
              <a:latin typeface="Arial" panose="020B0604020202020204" pitchFamily="34" charset="0"/>
              <a:cs typeface="Arial" panose="020B0604020202020204" pitchFamily="34" charset="0"/>
            </a:endParaRPr>
          </a:p>
          <a:p>
            <a:r>
              <a:rPr lang="en-US" altLang="en-US" sz="1350" b="1" dirty="0">
                <a:latin typeface="Arial" panose="020B0604020202020204" pitchFamily="34" charset="0"/>
                <a:cs typeface="Arial" panose="020B0604020202020204" pitchFamily="34" charset="0"/>
              </a:rPr>
              <a:t>3. </a:t>
            </a:r>
            <a:r>
              <a:rPr lang="en-US" altLang="en-US" sz="1350" b="1" dirty="0" err="1">
                <a:latin typeface="Arial" panose="020B0604020202020204" pitchFamily="34" charset="0"/>
                <a:cs typeface="Arial" panose="020B0604020202020204" pitchFamily="34" charset="0"/>
              </a:rPr>
              <a:t>Suy</a:t>
            </a:r>
            <a:r>
              <a:rPr lang="en-US" altLang="en-US" sz="1350" b="1" dirty="0">
                <a:latin typeface="Arial" panose="020B0604020202020204" pitchFamily="34" charset="0"/>
                <a:cs typeface="Arial" panose="020B0604020202020204" pitchFamily="34" charset="0"/>
              </a:rPr>
              <a:t> </a:t>
            </a:r>
            <a:r>
              <a:rPr lang="en-US" altLang="en-US" sz="1350" b="1" dirty="0" err="1">
                <a:latin typeface="Arial" panose="020B0604020202020204" pitchFamily="34" charset="0"/>
                <a:cs typeface="Arial" panose="020B0604020202020204" pitchFamily="34" charset="0"/>
              </a:rPr>
              <a:t>c</a:t>
            </a:r>
            <a:r>
              <a:rPr lang="en-US" altLang="en-US" sz="1350" b="1" dirty="0" err="1">
                <a:latin typeface="Arial" panose="020B0604020202020204" pitchFamily="34" charset="0"/>
              </a:rPr>
              <a:t>ác</a:t>
            </a:r>
            <a:r>
              <a:rPr lang="en-US" altLang="en-US" sz="1350" b="1" dirty="0">
                <a:latin typeface="Arial" panose="020B0604020202020204" pitchFamily="34" charset="0"/>
              </a:rPr>
              <a:t> </a:t>
            </a:r>
            <a:r>
              <a:rPr lang="en-US" altLang="en-US" sz="1350" b="1" dirty="0" err="1">
                <a:latin typeface="Arial" panose="020B0604020202020204" pitchFamily="34" charset="0"/>
              </a:rPr>
              <a:t>tạng</a:t>
            </a:r>
            <a:endParaRPr lang="en-US" altLang="en-US" sz="1350" b="1" dirty="0">
              <a:latin typeface="Arial" panose="020B0604020202020204" pitchFamily="34" charset="0"/>
              <a:cs typeface="Arial" panose="020B0604020202020204" pitchFamily="34" charset="0"/>
            </a:endParaRPr>
          </a:p>
        </p:txBody>
      </p:sp>
      <p:sp>
        <p:nvSpPr>
          <p:cNvPr id="132102" name="Freeform 6">
            <a:extLst>
              <a:ext uri="{FF2B5EF4-FFF2-40B4-BE49-F238E27FC236}">
                <a16:creationId xmlns:a16="http://schemas.microsoft.com/office/drawing/2014/main" id="{E58BE664-6B97-4CFA-0170-932FDFE946A2}"/>
              </a:ext>
            </a:extLst>
          </p:cNvPr>
          <p:cNvSpPr>
            <a:spLocks/>
          </p:cNvSpPr>
          <p:nvPr/>
        </p:nvSpPr>
        <p:spPr bwMode="auto">
          <a:xfrm>
            <a:off x="2951560" y="1916906"/>
            <a:ext cx="270272" cy="1782366"/>
          </a:xfrm>
          <a:custGeom>
            <a:avLst/>
            <a:gdLst/>
            <a:ahLst/>
            <a:cxnLst>
              <a:cxn ang="0">
                <a:pos x="392" y="0"/>
              </a:cxn>
              <a:cxn ang="0">
                <a:pos x="8" y="288"/>
              </a:cxn>
              <a:cxn ang="0">
                <a:pos x="440" y="432"/>
              </a:cxn>
              <a:cxn ang="0">
                <a:pos x="56" y="720"/>
              </a:cxn>
              <a:cxn ang="0">
                <a:pos x="440" y="960"/>
              </a:cxn>
              <a:cxn ang="0">
                <a:pos x="8" y="1248"/>
              </a:cxn>
              <a:cxn ang="0">
                <a:pos x="440" y="1440"/>
              </a:cxn>
              <a:cxn ang="0">
                <a:pos x="56" y="1680"/>
              </a:cxn>
              <a:cxn ang="0">
                <a:pos x="488" y="1872"/>
              </a:cxn>
              <a:cxn ang="0">
                <a:pos x="440" y="1824"/>
              </a:cxn>
            </a:cxnLst>
            <a:rect l="0" t="0" r="r" b="b"/>
            <a:pathLst>
              <a:path w="552" h="1896">
                <a:moveTo>
                  <a:pt x="392" y="0"/>
                </a:moveTo>
                <a:cubicBezTo>
                  <a:pt x="196" y="108"/>
                  <a:pt x="0" y="216"/>
                  <a:pt x="8" y="288"/>
                </a:cubicBezTo>
                <a:cubicBezTo>
                  <a:pt x="16" y="360"/>
                  <a:pt x="432" y="360"/>
                  <a:pt x="440" y="432"/>
                </a:cubicBezTo>
                <a:cubicBezTo>
                  <a:pt x="448" y="504"/>
                  <a:pt x="56" y="632"/>
                  <a:pt x="56" y="720"/>
                </a:cubicBezTo>
                <a:cubicBezTo>
                  <a:pt x="56" y="808"/>
                  <a:pt x="448" y="872"/>
                  <a:pt x="440" y="960"/>
                </a:cubicBezTo>
                <a:cubicBezTo>
                  <a:pt x="432" y="1048"/>
                  <a:pt x="8" y="1168"/>
                  <a:pt x="8" y="1248"/>
                </a:cubicBezTo>
                <a:cubicBezTo>
                  <a:pt x="8" y="1328"/>
                  <a:pt x="432" y="1368"/>
                  <a:pt x="440" y="1440"/>
                </a:cubicBezTo>
                <a:cubicBezTo>
                  <a:pt x="448" y="1512"/>
                  <a:pt x="48" y="1608"/>
                  <a:pt x="56" y="1680"/>
                </a:cubicBezTo>
                <a:cubicBezTo>
                  <a:pt x="64" y="1752"/>
                  <a:pt x="424" y="1848"/>
                  <a:pt x="488" y="1872"/>
                </a:cubicBezTo>
                <a:cubicBezTo>
                  <a:pt x="552" y="1896"/>
                  <a:pt x="496" y="1860"/>
                  <a:pt x="440" y="1824"/>
                </a:cubicBezTo>
              </a:path>
            </a:pathLst>
          </a:custGeom>
          <a:noFill/>
          <a:ln w="38100" cap="flat" cmpd="sng">
            <a:solidFill>
              <a:schemeClr val="tx1"/>
            </a:solidFill>
            <a:prstDash val="lgDash"/>
            <a:round/>
            <a:headEnd/>
            <a:tailEnd/>
          </a:ln>
          <a:effectLst/>
        </p:spPr>
        <p:txBody>
          <a:bodyPr/>
          <a:lstStyle/>
          <a:p>
            <a:pPr>
              <a:defRPr/>
            </a:pPr>
            <a:endParaRPr lang="en-US" sz="1350"/>
          </a:p>
        </p:txBody>
      </p:sp>
      <p:sp>
        <p:nvSpPr>
          <p:cNvPr id="132103" name="Line 7">
            <a:extLst>
              <a:ext uri="{FF2B5EF4-FFF2-40B4-BE49-F238E27FC236}">
                <a16:creationId xmlns:a16="http://schemas.microsoft.com/office/drawing/2014/main" id="{9AFD6953-1AA5-D3A2-78F6-4782BCC538FC}"/>
              </a:ext>
            </a:extLst>
          </p:cNvPr>
          <p:cNvSpPr>
            <a:spLocks noChangeShapeType="1"/>
          </p:cNvSpPr>
          <p:nvPr/>
        </p:nvSpPr>
        <p:spPr bwMode="auto">
          <a:xfrm>
            <a:off x="4514851" y="2743200"/>
            <a:ext cx="946547" cy="0"/>
          </a:xfrm>
          <a:prstGeom prst="line">
            <a:avLst/>
          </a:prstGeom>
          <a:noFill/>
          <a:ln w="76200">
            <a:solidFill>
              <a:schemeClr val="tx1"/>
            </a:solidFill>
            <a:prstDash val="sysDot"/>
            <a:round/>
            <a:headEnd/>
            <a:tailEnd type="triangle" w="med" len="med"/>
          </a:ln>
          <a:effectLst/>
        </p:spPr>
        <p:txBody>
          <a:bodyPr/>
          <a:lstStyle/>
          <a:p>
            <a:pPr>
              <a:defRPr/>
            </a:pPr>
            <a:endParaRPr lang="en-US" sz="1350"/>
          </a:p>
        </p:txBody>
      </p:sp>
      <p:sp>
        <p:nvSpPr>
          <p:cNvPr id="7176" name="Text Box 8">
            <a:extLst>
              <a:ext uri="{FF2B5EF4-FFF2-40B4-BE49-F238E27FC236}">
                <a16:creationId xmlns:a16="http://schemas.microsoft.com/office/drawing/2014/main" id="{4B898ADD-0D59-2852-E674-C3AD3510AE77}"/>
              </a:ext>
            </a:extLst>
          </p:cNvPr>
          <p:cNvSpPr txBox="1">
            <a:spLocks noChangeArrowheads="1"/>
          </p:cNvSpPr>
          <p:nvPr/>
        </p:nvSpPr>
        <p:spPr bwMode="auto">
          <a:xfrm>
            <a:off x="1423988" y="1345406"/>
            <a:ext cx="12001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latin typeface="Arial" panose="020B0604020202020204" pitchFamily="34" charset="0"/>
                <a:cs typeface="Arial" panose="020B0604020202020204" pitchFamily="34" charset="0"/>
              </a:rPr>
              <a:t>DENGUE</a:t>
            </a:r>
            <a:endParaRPr lang="en-US" altLang="en-US" b="1">
              <a:latin typeface="Arial" panose="020B0604020202020204" pitchFamily="34" charset="0"/>
            </a:endParaRPr>
          </a:p>
          <a:p>
            <a:endParaRPr lang="en-US" altLang="en-US" sz="1500">
              <a:latin typeface="Arial" panose="020B0604020202020204" pitchFamily="34" charset="0"/>
            </a:endParaRPr>
          </a:p>
        </p:txBody>
      </p:sp>
      <p:sp>
        <p:nvSpPr>
          <p:cNvPr id="7177" name="Text Box 9">
            <a:extLst>
              <a:ext uri="{FF2B5EF4-FFF2-40B4-BE49-F238E27FC236}">
                <a16:creationId xmlns:a16="http://schemas.microsoft.com/office/drawing/2014/main" id="{78C86BCF-9493-E90C-C83C-B2AFA0812B1D}"/>
              </a:ext>
            </a:extLst>
          </p:cNvPr>
          <p:cNvSpPr txBox="1">
            <a:spLocks noChangeArrowheads="1"/>
          </p:cNvSpPr>
          <p:nvPr/>
        </p:nvSpPr>
        <p:spPr bwMode="auto">
          <a:xfrm>
            <a:off x="1600200" y="2514601"/>
            <a:ext cx="14287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GB" altLang="en-US" sz="1350" b="1">
                <a:latin typeface="Arial" panose="020B0604020202020204" pitchFamily="34" charset="0"/>
                <a:cs typeface="Arial" panose="020B0604020202020204" pitchFamily="34" charset="0"/>
              </a:rPr>
              <a:t>Không có dấu hiệu cảnh báo</a:t>
            </a:r>
            <a:endParaRPr lang="en-US" altLang="en-US" sz="1350" b="1">
              <a:latin typeface="Arial" panose="020B0604020202020204" pitchFamily="34" charset="0"/>
            </a:endParaRPr>
          </a:p>
        </p:txBody>
      </p:sp>
      <p:sp>
        <p:nvSpPr>
          <p:cNvPr id="7178" name="Text Box 10">
            <a:extLst>
              <a:ext uri="{FF2B5EF4-FFF2-40B4-BE49-F238E27FC236}">
                <a16:creationId xmlns:a16="http://schemas.microsoft.com/office/drawing/2014/main" id="{352803F0-5F8F-F6EB-D90C-FC9C6C3ADC9F}"/>
              </a:ext>
            </a:extLst>
          </p:cNvPr>
          <p:cNvSpPr txBox="1">
            <a:spLocks noChangeArrowheads="1"/>
          </p:cNvSpPr>
          <p:nvPr/>
        </p:nvSpPr>
        <p:spPr bwMode="auto">
          <a:xfrm>
            <a:off x="3314701" y="2457451"/>
            <a:ext cx="100726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GB" altLang="en-US" sz="1350" b="1">
                <a:latin typeface="Arial" panose="020B0604020202020204" pitchFamily="34" charset="0"/>
                <a:cs typeface="Arial" panose="020B0604020202020204" pitchFamily="34" charset="0"/>
              </a:rPr>
              <a:t>Có các dấu hiệu cảnh báo</a:t>
            </a:r>
            <a:endParaRPr lang="en-US" altLang="en-US" sz="1350" b="1">
              <a:latin typeface="Arial" panose="020B0604020202020204" pitchFamily="34" charset="0"/>
            </a:endParaRPr>
          </a:p>
        </p:txBody>
      </p:sp>
      <p:sp>
        <p:nvSpPr>
          <p:cNvPr id="132107" name="Line 11">
            <a:extLst>
              <a:ext uri="{FF2B5EF4-FFF2-40B4-BE49-F238E27FC236}">
                <a16:creationId xmlns:a16="http://schemas.microsoft.com/office/drawing/2014/main" id="{F20F4930-1584-A00D-75BA-9AAC4F544641}"/>
              </a:ext>
            </a:extLst>
          </p:cNvPr>
          <p:cNvSpPr>
            <a:spLocks noChangeShapeType="1"/>
          </p:cNvSpPr>
          <p:nvPr/>
        </p:nvSpPr>
        <p:spPr bwMode="auto">
          <a:xfrm>
            <a:off x="3829050" y="3600451"/>
            <a:ext cx="0" cy="270272"/>
          </a:xfrm>
          <a:prstGeom prst="line">
            <a:avLst/>
          </a:prstGeom>
          <a:noFill/>
          <a:ln w="57150">
            <a:solidFill>
              <a:schemeClr val="tx1"/>
            </a:solidFill>
            <a:round/>
            <a:headEnd/>
            <a:tailEnd type="triangle" w="med" len="med"/>
          </a:ln>
          <a:effectLst/>
        </p:spPr>
        <p:txBody>
          <a:bodyPr/>
          <a:lstStyle/>
          <a:p>
            <a:pPr>
              <a:defRPr/>
            </a:pPr>
            <a:endParaRPr lang="en-US" sz="1350"/>
          </a:p>
        </p:txBody>
      </p:sp>
      <p:sp>
        <p:nvSpPr>
          <p:cNvPr id="132108" name="Line 12">
            <a:extLst>
              <a:ext uri="{FF2B5EF4-FFF2-40B4-BE49-F238E27FC236}">
                <a16:creationId xmlns:a16="http://schemas.microsoft.com/office/drawing/2014/main" id="{749CE4E0-5128-E79A-0B94-986FBE408258}"/>
              </a:ext>
            </a:extLst>
          </p:cNvPr>
          <p:cNvSpPr>
            <a:spLocks noChangeShapeType="1"/>
          </p:cNvSpPr>
          <p:nvPr/>
        </p:nvSpPr>
        <p:spPr bwMode="auto">
          <a:xfrm>
            <a:off x="6457950" y="3543300"/>
            <a:ext cx="0" cy="323850"/>
          </a:xfrm>
          <a:prstGeom prst="line">
            <a:avLst/>
          </a:prstGeom>
          <a:noFill/>
          <a:ln w="57150">
            <a:solidFill>
              <a:schemeClr val="tx1"/>
            </a:solidFill>
            <a:round/>
            <a:headEnd/>
            <a:tailEnd type="triangle" w="med" len="med"/>
          </a:ln>
          <a:effectLst/>
        </p:spPr>
        <p:txBody>
          <a:bodyPr/>
          <a:lstStyle/>
          <a:p>
            <a:pPr>
              <a:defRPr/>
            </a:pPr>
            <a:endParaRPr lang="en-US" sz="1350"/>
          </a:p>
        </p:txBody>
      </p:sp>
      <p:sp>
        <p:nvSpPr>
          <p:cNvPr id="7181" name="Text Box 13">
            <a:extLst>
              <a:ext uri="{FF2B5EF4-FFF2-40B4-BE49-F238E27FC236}">
                <a16:creationId xmlns:a16="http://schemas.microsoft.com/office/drawing/2014/main" id="{C4B8096F-991F-7378-993C-70688AE41E37}"/>
              </a:ext>
            </a:extLst>
          </p:cNvPr>
          <p:cNvSpPr txBox="1">
            <a:spLocks noChangeArrowheads="1"/>
          </p:cNvSpPr>
          <p:nvPr/>
        </p:nvSpPr>
        <p:spPr bwMode="auto">
          <a:xfrm>
            <a:off x="3028951" y="3943351"/>
            <a:ext cx="2255044" cy="16619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GB" altLang="en-US" sz="1200" b="1" u="sng">
                <a:latin typeface="Arial" panose="020B0604020202020204" pitchFamily="34" charset="0"/>
                <a:cs typeface="Arial" panose="020B0604020202020204" pitchFamily="34" charset="0"/>
              </a:rPr>
              <a:t>C</a:t>
            </a:r>
            <a:r>
              <a:rPr lang="en-GB" altLang="en-US" sz="1200" b="1" u="sng">
                <a:latin typeface="Arial" panose="020B0604020202020204" pitchFamily="34" charset="0"/>
              </a:rPr>
              <a:t>ác DH cảnh báo</a:t>
            </a:r>
            <a:r>
              <a:rPr lang="en-GB" altLang="en-US" sz="1125" b="1" u="sng">
                <a:latin typeface="Arial" panose="020B0604020202020204" pitchFamily="34" charset="0"/>
                <a:cs typeface="Arial" panose="020B0604020202020204" pitchFamily="34" charset="0"/>
              </a:rPr>
              <a:t>*</a:t>
            </a:r>
          </a:p>
          <a:p>
            <a:pPr eaLnBrk="1" hangingPunct="1">
              <a:buFontTx/>
              <a:buChar char="•"/>
            </a:pPr>
            <a:r>
              <a:rPr lang="en-GB" altLang="en-US" sz="1125">
                <a:latin typeface="Arial" panose="020B0604020202020204" pitchFamily="34" charset="0"/>
                <a:cs typeface="Arial" panose="020B0604020202020204" pitchFamily="34" charset="0"/>
              </a:rPr>
              <a:t> </a:t>
            </a:r>
            <a:r>
              <a:rPr lang="en-GB" altLang="en-US" sz="1125">
                <a:latin typeface="Arial" panose="020B0604020202020204" pitchFamily="34" charset="0"/>
              </a:rPr>
              <a:t>Đau bụng hoặc tăng c/giác đau </a:t>
            </a:r>
            <a:endParaRPr lang="en-GB" altLang="en-US" sz="1125">
              <a:latin typeface="Arial" panose="020B0604020202020204" pitchFamily="34" charset="0"/>
              <a:cs typeface="Arial" panose="020B0604020202020204" pitchFamily="34" charset="0"/>
            </a:endParaRPr>
          </a:p>
          <a:p>
            <a:pPr eaLnBrk="1" hangingPunct="1">
              <a:buFontTx/>
              <a:buChar char="•"/>
            </a:pPr>
            <a:r>
              <a:rPr lang="en-GB" altLang="en-US" sz="1125">
                <a:latin typeface="Arial" panose="020B0604020202020204" pitchFamily="34" charset="0"/>
                <a:cs typeface="Arial" panose="020B0604020202020204" pitchFamily="34" charset="0"/>
              </a:rPr>
              <a:t> N</a:t>
            </a:r>
            <a:r>
              <a:rPr lang="en-GB" altLang="en-US" sz="1125">
                <a:latin typeface="Arial" panose="020B0604020202020204" pitchFamily="34" charset="0"/>
              </a:rPr>
              <a:t>ôn kéo dài</a:t>
            </a:r>
            <a:endParaRPr lang="en-GB" altLang="en-US" sz="1125">
              <a:latin typeface="Arial" panose="020B0604020202020204" pitchFamily="34" charset="0"/>
              <a:cs typeface="Arial" panose="020B0604020202020204" pitchFamily="34" charset="0"/>
            </a:endParaRPr>
          </a:p>
          <a:p>
            <a:pPr eaLnBrk="1" hangingPunct="1">
              <a:buFontTx/>
              <a:buChar char="•"/>
            </a:pPr>
            <a:r>
              <a:rPr lang="en-GB" altLang="en-US" sz="1125">
                <a:latin typeface="Arial" panose="020B0604020202020204" pitchFamily="34" charset="0"/>
                <a:cs typeface="Arial" panose="020B0604020202020204" pitchFamily="34" charset="0"/>
              </a:rPr>
              <a:t> C</a:t>
            </a:r>
            <a:r>
              <a:rPr lang="en-GB" altLang="en-US" sz="1125">
                <a:latin typeface="Arial" panose="020B0604020202020204" pitchFamily="34" charset="0"/>
              </a:rPr>
              <a:t>ó BHLS ứ dịch</a:t>
            </a:r>
            <a:endParaRPr lang="en-GB" altLang="en-US" sz="1125">
              <a:latin typeface="Arial" panose="020B0604020202020204" pitchFamily="34" charset="0"/>
              <a:cs typeface="Arial" panose="020B0604020202020204" pitchFamily="34" charset="0"/>
            </a:endParaRPr>
          </a:p>
          <a:p>
            <a:pPr eaLnBrk="1" hangingPunct="1">
              <a:buFontTx/>
              <a:buChar char="•"/>
            </a:pPr>
            <a:r>
              <a:rPr lang="en-GB" altLang="en-US" sz="1125">
                <a:latin typeface="Arial" panose="020B0604020202020204" pitchFamily="34" charset="0"/>
                <a:cs typeface="Arial" panose="020B0604020202020204" pitchFamily="34" charset="0"/>
              </a:rPr>
              <a:t> XH ni</a:t>
            </a:r>
            <a:r>
              <a:rPr lang="en-GB" altLang="en-US" sz="1125">
                <a:latin typeface="Arial" panose="020B0604020202020204" pitchFamily="34" charset="0"/>
              </a:rPr>
              <a:t>êm mạc</a:t>
            </a:r>
            <a:endParaRPr lang="en-GB" altLang="en-US" sz="1125">
              <a:latin typeface="Arial" panose="020B0604020202020204" pitchFamily="34" charset="0"/>
              <a:cs typeface="Arial" panose="020B0604020202020204" pitchFamily="34" charset="0"/>
            </a:endParaRPr>
          </a:p>
          <a:p>
            <a:pPr eaLnBrk="1" hangingPunct="1">
              <a:buFontTx/>
              <a:buChar char="•"/>
            </a:pPr>
            <a:r>
              <a:rPr lang="en-GB" altLang="en-US" sz="1125">
                <a:latin typeface="Arial" panose="020B0604020202020204" pitchFamily="34" charset="0"/>
                <a:cs typeface="Arial" panose="020B0604020202020204" pitchFamily="34" charset="0"/>
              </a:rPr>
              <a:t> M</a:t>
            </a:r>
            <a:r>
              <a:rPr lang="en-GB" altLang="en-US" sz="1125">
                <a:latin typeface="Arial" panose="020B0604020202020204" pitchFamily="34" charset="0"/>
              </a:rPr>
              <a:t>ệt lả</a:t>
            </a:r>
            <a:r>
              <a:rPr lang="en-GB" altLang="en-US" sz="1125">
                <a:latin typeface="Arial" panose="020B0604020202020204" pitchFamily="34" charset="0"/>
                <a:cs typeface="Arial" panose="020B0604020202020204" pitchFamily="34" charset="0"/>
              </a:rPr>
              <a:t>; b</a:t>
            </a:r>
            <a:r>
              <a:rPr lang="en-GB" altLang="en-US" sz="1125">
                <a:latin typeface="Arial" panose="020B0604020202020204" pitchFamily="34" charset="0"/>
              </a:rPr>
              <a:t>ồn chồn</a:t>
            </a:r>
            <a:endParaRPr lang="en-GB" altLang="en-US" sz="1125">
              <a:latin typeface="Arial" panose="020B0604020202020204" pitchFamily="34" charset="0"/>
              <a:cs typeface="Arial" panose="020B0604020202020204" pitchFamily="34" charset="0"/>
            </a:endParaRPr>
          </a:p>
          <a:p>
            <a:pPr eaLnBrk="1" hangingPunct="1">
              <a:buFontTx/>
              <a:buChar char="•"/>
            </a:pPr>
            <a:r>
              <a:rPr lang="en-GB" altLang="en-US" sz="1125">
                <a:latin typeface="Arial" panose="020B0604020202020204" pitchFamily="34" charset="0"/>
                <a:cs typeface="Arial" panose="020B0604020202020204" pitchFamily="34" charset="0"/>
              </a:rPr>
              <a:t> Gan to &gt;2cm</a:t>
            </a:r>
          </a:p>
          <a:p>
            <a:pPr eaLnBrk="1" hangingPunct="1">
              <a:buFontTx/>
              <a:buChar char="•"/>
            </a:pPr>
            <a:r>
              <a:rPr lang="en-GB" altLang="en-US" sz="1125" i="1">
                <a:latin typeface="Arial" panose="020B0604020202020204" pitchFamily="34" charset="0"/>
              </a:rPr>
              <a:t> XN</a:t>
            </a:r>
            <a:r>
              <a:rPr lang="en-GB" altLang="en-US" sz="1125" i="1">
                <a:latin typeface="Arial" panose="020B0604020202020204" pitchFamily="34" charset="0"/>
                <a:cs typeface="Arial" panose="020B0604020202020204" pitchFamily="34" charset="0"/>
              </a:rPr>
              <a:t>:</a:t>
            </a:r>
            <a:r>
              <a:rPr lang="en-GB" altLang="en-US" sz="1125">
                <a:latin typeface="Arial" panose="020B0604020202020204" pitchFamily="34" charset="0"/>
                <a:cs typeface="Arial" panose="020B0604020202020204" pitchFamily="34" charset="0"/>
              </a:rPr>
              <a:t> t</a:t>
            </a:r>
            <a:r>
              <a:rPr lang="en-US" altLang="en-US" sz="1125">
                <a:latin typeface="Arial" panose="020B0604020202020204" pitchFamily="34" charset="0"/>
              </a:rPr>
              <a:t>ăng HCT đi kèm với hạ TC</a:t>
            </a:r>
          </a:p>
        </p:txBody>
      </p:sp>
      <p:sp>
        <p:nvSpPr>
          <p:cNvPr id="7182" name="Text Box 14">
            <a:extLst>
              <a:ext uri="{FF2B5EF4-FFF2-40B4-BE49-F238E27FC236}">
                <a16:creationId xmlns:a16="http://schemas.microsoft.com/office/drawing/2014/main" id="{17C2A790-0362-2098-A725-AD3DF40A13ED}"/>
              </a:ext>
            </a:extLst>
          </p:cNvPr>
          <p:cNvSpPr txBox="1">
            <a:spLocks noChangeArrowheads="1"/>
          </p:cNvSpPr>
          <p:nvPr/>
        </p:nvSpPr>
        <p:spPr bwMode="auto">
          <a:xfrm>
            <a:off x="5381625" y="3886200"/>
            <a:ext cx="2538413" cy="16504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1125" b="1">
                <a:latin typeface="Arial" panose="020B0604020202020204" pitchFamily="34" charset="0"/>
                <a:cs typeface="Arial" panose="020B0604020202020204" pitchFamily="34" charset="0"/>
              </a:rPr>
              <a:t>1. Tho</a:t>
            </a:r>
            <a:r>
              <a:rPr lang="en-US" altLang="en-US" sz="1125" b="1">
                <a:latin typeface="Arial" panose="020B0604020202020204" pitchFamily="34" charset="0"/>
              </a:rPr>
              <a:t>át HT nặng dẫn tới</a:t>
            </a:r>
            <a:endParaRPr lang="en-US" altLang="en-US" sz="1125">
              <a:latin typeface="Arial" panose="020B0604020202020204" pitchFamily="34" charset="0"/>
              <a:cs typeface="Arial" panose="020B0604020202020204" pitchFamily="34" charset="0"/>
            </a:endParaRPr>
          </a:p>
          <a:p>
            <a:pPr eaLnBrk="1" hangingPunct="1">
              <a:buFontTx/>
              <a:buChar char="•"/>
            </a:pPr>
            <a:r>
              <a:rPr lang="en-US" altLang="en-US" sz="1125">
                <a:latin typeface="Arial" panose="020B0604020202020204" pitchFamily="34" charset="0"/>
                <a:cs typeface="Arial" panose="020B0604020202020204" pitchFamily="34" charset="0"/>
              </a:rPr>
              <a:t> Shock (DSS)</a:t>
            </a:r>
          </a:p>
          <a:p>
            <a:pPr eaLnBrk="1" hangingPunct="1">
              <a:buFontTx/>
              <a:buChar char="•"/>
            </a:pPr>
            <a:r>
              <a:rPr lang="en-US" altLang="en-US" sz="1125">
                <a:latin typeface="Arial" panose="020B0604020202020204" pitchFamily="34" charset="0"/>
                <a:cs typeface="Arial" panose="020B0604020202020204" pitchFamily="34" charset="0"/>
              </a:rPr>
              <a:t> </a:t>
            </a:r>
            <a:r>
              <a:rPr lang="en-US" altLang="en-US" sz="1125">
                <a:latin typeface="Arial" panose="020B0604020202020204" pitchFamily="34" charset="0"/>
              </a:rPr>
              <a:t>Ứ dịch, biểu hiện suy hô hấp</a:t>
            </a:r>
            <a:endParaRPr lang="en-US" altLang="en-US" sz="1125">
              <a:latin typeface="Arial" panose="020B0604020202020204" pitchFamily="34" charset="0"/>
              <a:cs typeface="Arial" panose="020B0604020202020204" pitchFamily="34" charset="0"/>
            </a:endParaRPr>
          </a:p>
          <a:p>
            <a:pPr eaLnBrk="1" hangingPunct="1"/>
            <a:r>
              <a:rPr lang="en-GB" altLang="en-US" sz="1125" b="1">
                <a:latin typeface="Arial" panose="020B0604020202020204" pitchFamily="34" charset="0"/>
                <a:cs typeface="Arial" panose="020B0604020202020204" pitchFamily="34" charset="0"/>
              </a:rPr>
              <a:t>2. XH n</a:t>
            </a:r>
            <a:r>
              <a:rPr lang="en-GB" altLang="en-US" sz="1125" b="1">
                <a:latin typeface="Arial" panose="020B0604020202020204" pitchFamily="34" charset="0"/>
              </a:rPr>
              <a:t>ặng</a:t>
            </a:r>
            <a:endParaRPr lang="en-GB" altLang="en-US" sz="1125" b="1">
              <a:latin typeface="Arial" panose="020B0604020202020204" pitchFamily="34" charset="0"/>
              <a:cs typeface="Arial" panose="020B0604020202020204" pitchFamily="34" charset="0"/>
            </a:endParaRPr>
          </a:p>
          <a:p>
            <a:pPr eaLnBrk="1" hangingPunct="1"/>
            <a:r>
              <a:rPr lang="en-GB" altLang="en-US" sz="1125">
                <a:latin typeface="Arial" panose="020B0604020202020204" pitchFamily="34" charset="0"/>
                <a:cs typeface="Arial" panose="020B0604020202020204" pitchFamily="34" charset="0"/>
              </a:rPr>
              <a:t>    </a:t>
            </a:r>
            <a:r>
              <a:rPr lang="en-GB" altLang="en-US" sz="1125">
                <a:latin typeface="Arial" panose="020B0604020202020204" pitchFamily="34" charset="0"/>
              </a:rPr>
              <a:t>được đánh giá bởi LS</a:t>
            </a:r>
            <a:endParaRPr lang="en-GB" altLang="en-US" sz="1125">
              <a:latin typeface="Arial" panose="020B0604020202020204" pitchFamily="34" charset="0"/>
              <a:cs typeface="Arial" panose="020B0604020202020204" pitchFamily="34" charset="0"/>
            </a:endParaRPr>
          </a:p>
          <a:p>
            <a:pPr eaLnBrk="1" hangingPunct="1"/>
            <a:r>
              <a:rPr lang="en-GB" altLang="en-US" sz="1125" b="1">
                <a:latin typeface="Arial" panose="020B0604020202020204" pitchFamily="34" charset="0"/>
                <a:cs typeface="Arial" panose="020B0604020202020204" pitchFamily="34" charset="0"/>
              </a:rPr>
              <a:t>3. Suy c</a:t>
            </a:r>
            <a:r>
              <a:rPr lang="en-GB" altLang="en-US" sz="1125" b="1">
                <a:latin typeface="Arial" panose="020B0604020202020204" pitchFamily="34" charset="0"/>
              </a:rPr>
              <a:t>ác tạng</a:t>
            </a:r>
            <a:endParaRPr lang="en-GB" altLang="en-US" sz="1125" b="1">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GB" altLang="en-US" sz="1125" i="1">
                <a:latin typeface="Arial" panose="020B0604020202020204" pitchFamily="34" charset="0"/>
                <a:cs typeface="Arial" panose="020B0604020202020204" pitchFamily="34" charset="0"/>
              </a:rPr>
              <a:t> G</a:t>
            </a:r>
            <a:r>
              <a:rPr lang="en-GB" altLang="en-US" sz="1125" i="1">
                <a:latin typeface="Arial" panose="020B0604020202020204" pitchFamily="34" charset="0"/>
              </a:rPr>
              <a:t>an</a:t>
            </a:r>
            <a:r>
              <a:rPr lang="en-GB" altLang="en-US" sz="1125" i="1">
                <a:latin typeface="Arial" panose="020B0604020202020204" pitchFamily="34" charset="0"/>
                <a:cs typeface="Arial" panose="020B0604020202020204" pitchFamily="34" charset="0"/>
              </a:rPr>
              <a:t>: </a:t>
            </a:r>
            <a:r>
              <a:rPr lang="en-GB" altLang="en-US" sz="1125">
                <a:latin typeface="Arial" panose="020B0604020202020204" pitchFamily="34" charset="0"/>
                <a:cs typeface="Arial" panose="020B0604020202020204" pitchFamily="34" charset="0"/>
              </a:rPr>
              <a:t>AST ho</a:t>
            </a:r>
            <a:r>
              <a:rPr lang="en-GB" altLang="en-US" sz="1125">
                <a:latin typeface="Arial" panose="020B0604020202020204" pitchFamily="34" charset="0"/>
              </a:rPr>
              <a:t>ặc</a:t>
            </a:r>
            <a:r>
              <a:rPr lang="en-GB" altLang="en-US" sz="1125">
                <a:latin typeface="Arial" panose="020B0604020202020204" pitchFamily="34" charset="0"/>
                <a:cs typeface="Arial" panose="020B0604020202020204" pitchFamily="34" charset="0"/>
              </a:rPr>
              <a:t> ALT&gt;=1000 </a:t>
            </a:r>
          </a:p>
          <a:p>
            <a:pPr eaLnBrk="1" hangingPunct="1">
              <a:buFont typeface="Wingdings" panose="05000000000000000000" pitchFamily="2" charset="2"/>
              <a:buChar char="§"/>
            </a:pPr>
            <a:r>
              <a:rPr lang="en-GB" altLang="en-US" sz="1125" i="1">
                <a:latin typeface="Arial" panose="020B0604020202020204" pitchFamily="34" charset="0"/>
                <a:cs typeface="Arial" panose="020B0604020202020204" pitchFamily="34" charset="0"/>
              </a:rPr>
              <a:t> TKT</a:t>
            </a:r>
            <a:r>
              <a:rPr lang="en-GB" altLang="en-US" sz="1125" i="1">
                <a:latin typeface="Arial" panose="020B0604020202020204" pitchFamily="34" charset="0"/>
              </a:rPr>
              <a:t>W</a:t>
            </a:r>
            <a:r>
              <a:rPr lang="en-GB" altLang="en-US" sz="1125" i="1">
                <a:latin typeface="Arial" panose="020B0604020202020204" pitchFamily="34" charset="0"/>
                <a:cs typeface="Arial" panose="020B0604020202020204" pitchFamily="34" charset="0"/>
              </a:rPr>
              <a:t>: </a:t>
            </a:r>
            <a:r>
              <a:rPr lang="en-GB" altLang="en-US" sz="1125">
                <a:latin typeface="Arial" panose="020B0604020202020204" pitchFamily="34" charset="0"/>
                <a:cs typeface="Arial" panose="020B0604020202020204" pitchFamily="34" charset="0"/>
              </a:rPr>
              <a:t>RL </a:t>
            </a:r>
            <a:r>
              <a:rPr lang="en-GB" altLang="en-US" sz="1125">
                <a:latin typeface="Arial" panose="020B0604020202020204" pitchFamily="34" charset="0"/>
              </a:rPr>
              <a:t>ý thức</a:t>
            </a:r>
            <a:r>
              <a:rPr lang="en-GB" altLang="en-US" sz="1125">
                <a:latin typeface="Arial" panose="020B0604020202020204" pitchFamily="34" charset="0"/>
                <a:cs typeface="Arial" panose="020B0604020202020204" pitchFamily="34" charset="0"/>
              </a:rPr>
              <a:t> </a:t>
            </a:r>
          </a:p>
          <a:p>
            <a:pPr eaLnBrk="1" hangingPunct="1">
              <a:buFont typeface="Wingdings" panose="05000000000000000000" pitchFamily="2" charset="2"/>
              <a:buChar char="§"/>
            </a:pPr>
            <a:r>
              <a:rPr lang="en-GB" altLang="en-US" sz="1125" i="1">
                <a:latin typeface="Arial" panose="020B0604020202020204" pitchFamily="34" charset="0"/>
                <a:cs typeface="Arial" panose="020B0604020202020204" pitchFamily="34" charset="0"/>
              </a:rPr>
              <a:t> Tim v</a:t>
            </a:r>
            <a:r>
              <a:rPr lang="en-US" altLang="en-US" sz="1125" i="1">
                <a:latin typeface="Arial" panose="020B0604020202020204" pitchFamily="34" charset="0"/>
              </a:rPr>
              <a:t>à các cơ quan khác</a:t>
            </a:r>
          </a:p>
        </p:txBody>
      </p:sp>
      <p:sp>
        <p:nvSpPr>
          <p:cNvPr id="7183" name="Text Box 15">
            <a:extLst>
              <a:ext uri="{FF2B5EF4-FFF2-40B4-BE49-F238E27FC236}">
                <a16:creationId xmlns:a16="http://schemas.microsoft.com/office/drawing/2014/main" id="{959E3067-84B1-5104-38EA-C917FA321888}"/>
              </a:ext>
            </a:extLst>
          </p:cNvPr>
          <p:cNvSpPr txBox="1">
            <a:spLocks noChangeArrowheads="1"/>
          </p:cNvSpPr>
          <p:nvPr/>
        </p:nvSpPr>
        <p:spPr bwMode="auto">
          <a:xfrm>
            <a:off x="1154907" y="3860006"/>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sz="1050">
              <a:solidFill>
                <a:schemeClr val="bg2"/>
              </a:solidFill>
              <a:latin typeface="Arial" panose="020B0604020202020204" pitchFamily="34" charset="0"/>
              <a:cs typeface="Arial" panose="020B0604020202020204" pitchFamily="34" charset="0"/>
            </a:endParaRPr>
          </a:p>
        </p:txBody>
      </p:sp>
      <p:sp>
        <p:nvSpPr>
          <p:cNvPr id="7184" name="Text Box 16">
            <a:extLst>
              <a:ext uri="{FF2B5EF4-FFF2-40B4-BE49-F238E27FC236}">
                <a16:creationId xmlns:a16="http://schemas.microsoft.com/office/drawing/2014/main" id="{03B2B0D9-50CA-3AE7-BE24-BD406BE7236C}"/>
              </a:ext>
            </a:extLst>
          </p:cNvPr>
          <p:cNvSpPr txBox="1">
            <a:spLocks noChangeArrowheads="1"/>
          </p:cNvSpPr>
          <p:nvPr/>
        </p:nvSpPr>
        <p:spPr bwMode="auto">
          <a:xfrm>
            <a:off x="533401" y="3771901"/>
            <a:ext cx="2364582" cy="1754326"/>
          </a:xfrm>
          <a:prstGeom prst="rect">
            <a:avLst/>
          </a:prstGeom>
          <a:solidFill>
            <a:srgbClr val="FFCC00"/>
          </a:solidFill>
          <a:ln w="9525">
            <a:solidFill>
              <a:schemeClr val="tx1"/>
            </a:solidFill>
            <a:miter lim="800000"/>
            <a:headEnd/>
            <a:tailEnd/>
          </a:ln>
        </p:spPr>
        <p:txBody>
          <a:bodyPr wrap="square">
            <a:spAutoFit/>
          </a:bodyPr>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1200" b="1" u="sng" dirty="0" err="1">
                <a:latin typeface="Times New Roman" panose="02020603050405020304" pitchFamily="18" charset="0"/>
                <a:cs typeface="Arial" panose="020B0604020202020204" pitchFamily="34" charset="0"/>
              </a:rPr>
              <a:t>C</a:t>
            </a:r>
            <a:r>
              <a:rPr lang="en-US" altLang="en-US" sz="1200" b="1" u="sng" dirty="0" err="1">
                <a:latin typeface="Times New Roman" panose="02020603050405020304" pitchFamily="18" charset="0"/>
              </a:rPr>
              <a:t>ó</a:t>
            </a:r>
            <a:r>
              <a:rPr lang="en-US" altLang="en-US" sz="1200" b="1" u="sng" dirty="0">
                <a:latin typeface="Times New Roman" panose="02020603050405020304" pitchFamily="18" charset="0"/>
              </a:rPr>
              <a:t> </a:t>
            </a:r>
            <a:r>
              <a:rPr lang="en-US" altLang="en-US" sz="1200" b="1" u="sng" dirty="0" err="1">
                <a:latin typeface="Times New Roman" panose="02020603050405020304" pitchFamily="18" charset="0"/>
              </a:rPr>
              <a:t>thể</a:t>
            </a:r>
            <a:r>
              <a:rPr lang="en-US" altLang="en-US" sz="1200" b="1" u="sng" dirty="0">
                <a:latin typeface="Times New Roman" panose="02020603050405020304" pitchFamily="18" charset="0"/>
              </a:rPr>
              <a:t> </a:t>
            </a:r>
            <a:r>
              <a:rPr lang="en-US" altLang="en-US" sz="1200" b="1" u="sng" dirty="0" err="1">
                <a:latin typeface="Times New Roman" panose="02020603050405020304" pitchFamily="18" charset="0"/>
              </a:rPr>
              <a:t>nhiễm</a:t>
            </a:r>
            <a:r>
              <a:rPr lang="en-US" altLang="en-US" sz="1200" b="1" u="sng" dirty="0">
                <a:latin typeface="Times New Roman" panose="02020603050405020304" pitchFamily="18" charset="0"/>
              </a:rPr>
              <a:t> </a:t>
            </a:r>
            <a:r>
              <a:rPr lang="en-US" altLang="en-US" sz="1200" b="1" u="sng" dirty="0">
                <a:latin typeface="Times New Roman" panose="02020603050405020304" pitchFamily="18" charset="0"/>
                <a:cs typeface="Arial" panose="020B0604020202020204" pitchFamily="34" charset="0"/>
              </a:rPr>
              <a:t>Dengue</a:t>
            </a:r>
          </a:p>
          <a:p>
            <a:r>
              <a:rPr lang="en-US" altLang="en-US" sz="1200" dirty="0" err="1">
                <a:latin typeface="Times New Roman" panose="02020603050405020304" pitchFamily="18" charset="0"/>
                <a:cs typeface="Arial" panose="020B0604020202020204" pitchFamily="34" charset="0"/>
              </a:rPr>
              <a:t>S</a:t>
            </a:r>
            <a:r>
              <a:rPr lang="en-US" altLang="en-US" sz="1200" dirty="0" err="1">
                <a:latin typeface="Times New Roman" panose="02020603050405020304" pitchFamily="18" charset="0"/>
              </a:rPr>
              <a:t>ống</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đi</a:t>
            </a:r>
            <a:r>
              <a:rPr lang="en-US" altLang="en-US" sz="1200" dirty="0">
                <a:latin typeface="Times New Roman" panose="02020603050405020304" pitchFamily="18" charset="0"/>
              </a:rPr>
              <a:t> du </a:t>
            </a:r>
            <a:r>
              <a:rPr lang="en-US" altLang="en-US" sz="1200" dirty="0" err="1">
                <a:latin typeface="Times New Roman" panose="02020603050405020304" pitchFamily="18" charset="0"/>
              </a:rPr>
              <a:t>lịch</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đến</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vùng</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có</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dịch</a:t>
            </a:r>
            <a:r>
              <a:rPr lang="en-US" altLang="en-US" sz="1200" dirty="0">
                <a:latin typeface="Times New Roman" panose="02020603050405020304" pitchFamily="18" charset="0"/>
                <a:cs typeface="Arial" panose="020B0604020202020204" pitchFamily="34" charset="0"/>
              </a:rPr>
              <a:t>. </a:t>
            </a:r>
            <a:r>
              <a:rPr lang="en-US" altLang="en-US" sz="1200" dirty="0" err="1">
                <a:latin typeface="Times New Roman" panose="02020603050405020304" pitchFamily="18" charset="0"/>
                <a:cs typeface="Arial" panose="020B0604020202020204" pitchFamily="34" charset="0"/>
              </a:rPr>
              <a:t>S</a:t>
            </a:r>
            <a:r>
              <a:rPr lang="en-US" altLang="en-US" sz="1200" dirty="0" err="1">
                <a:latin typeface="Times New Roman" panose="02020603050405020304" pitchFamily="18" charset="0"/>
              </a:rPr>
              <a:t>ốt</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và</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có</a:t>
            </a:r>
            <a:r>
              <a:rPr lang="en-US" altLang="en-US" sz="1200" dirty="0">
                <a:latin typeface="Times New Roman" panose="02020603050405020304" pitchFamily="18" charset="0"/>
              </a:rPr>
              <a:t> 2 </a:t>
            </a:r>
            <a:r>
              <a:rPr lang="en-US" altLang="en-US" sz="1200" dirty="0" err="1">
                <a:latin typeface="Times New Roman" panose="02020603050405020304" pitchFamily="18" charset="0"/>
              </a:rPr>
              <a:t>trong</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các</a:t>
            </a:r>
            <a:r>
              <a:rPr lang="en-US" altLang="en-US" sz="1200" dirty="0">
                <a:latin typeface="Times New Roman" panose="02020603050405020304" pitchFamily="18" charset="0"/>
              </a:rPr>
              <a:t> DH </a:t>
            </a:r>
            <a:r>
              <a:rPr lang="en-US" altLang="en-US" sz="1200" dirty="0" err="1">
                <a:latin typeface="Times New Roman" panose="02020603050405020304" pitchFamily="18" charset="0"/>
              </a:rPr>
              <a:t>sau</a:t>
            </a:r>
            <a:r>
              <a:rPr lang="en-US" altLang="en-US" sz="1200" dirty="0">
                <a:latin typeface="Times New Roman" panose="02020603050405020304" pitchFamily="18" charset="0"/>
              </a:rPr>
              <a:t> </a:t>
            </a:r>
            <a:r>
              <a:rPr lang="en-US" altLang="en-US" sz="1200" dirty="0">
                <a:latin typeface="Times New Roman" panose="02020603050405020304" pitchFamily="18" charset="0"/>
                <a:cs typeface="Arial" panose="020B0604020202020204" pitchFamily="34" charset="0"/>
              </a:rPr>
              <a:t>:</a:t>
            </a:r>
          </a:p>
          <a:p>
            <a:pPr lvl="1">
              <a:buSzPct val="80000"/>
              <a:buFont typeface="Wingdings" panose="05000000000000000000" pitchFamily="2" charset="2"/>
              <a:buChar char="§"/>
            </a:pPr>
            <a:r>
              <a:rPr lang="en-US" altLang="en-US" sz="1200" dirty="0">
                <a:latin typeface="Times New Roman" panose="02020603050405020304" pitchFamily="18" charset="0"/>
                <a:cs typeface="Arial" panose="020B0604020202020204" pitchFamily="34" charset="0"/>
              </a:rPr>
              <a:t> </a:t>
            </a:r>
            <a:r>
              <a:rPr lang="en-US" altLang="en-US" sz="1200" dirty="0" err="1">
                <a:latin typeface="Times New Roman" panose="02020603050405020304" pitchFamily="18" charset="0"/>
                <a:cs typeface="Arial" panose="020B0604020202020204" pitchFamily="34" charset="0"/>
              </a:rPr>
              <a:t>Bu</a:t>
            </a:r>
            <a:r>
              <a:rPr lang="en-US" altLang="en-US" sz="1200" dirty="0" err="1">
                <a:latin typeface="Times New Roman" panose="02020603050405020304" pitchFamily="18" charset="0"/>
              </a:rPr>
              <a:t>ồn</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nôn</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nôn</a:t>
            </a:r>
            <a:endParaRPr lang="en-US" altLang="en-US" sz="1200" dirty="0">
              <a:latin typeface="Times New Roman" panose="02020603050405020304" pitchFamily="18" charset="0"/>
              <a:cs typeface="Arial" panose="020B0604020202020204" pitchFamily="34" charset="0"/>
            </a:endParaRPr>
          </a:p>
          <a:p>
            <a:pPr lvl="1">
              <a:buSzPct val="80000"/>
              <a:buFont typeface="Wingdings" panose="05000000000000000000" pitchFamily="2" charset="2"/>
              <a:buChar char="§"/>
            </a:pPr>
            <a:r>
              <a:rPr lang="en-US" altLang="en-US" sz="1200" dirty="0">
                <a:latin typeface="Times New Roman" panose="02020603050405020304" pitchFamily="18" charset="0"/>
                <a:cs typeface="Arial" panose="020B0604020202020204" pitchFamily="34" charset="0"/>
              </a:rPr>
              <a:t> </a:t>
            </a:r>
            <a:r>
              <a:rPr lang="en-US" altLang="en-US" sz="1200" dirty="0" err="1">
                <a:latin typeface="Times New Roman" panose="02020603050405020304" pitchFamily="18" charset="0"/>
                <a:cs typeface="Arial" panose="020B0604020202020204" pitchFamily="34" charset="0"/>
              </a:rPr>
              <a:t>Ph</a:t>
            </a:r>
            <a:r>
              <a:rPr lang="en-US" altLang="en-US" sz="1200" dirty="0" err="1">
                <a:latin typeface="Times New Roman" panose="02020603050405020304" pitchFamily="18" charset="0"/>
              </a:rPr>
              <a:t>át</a:t>
            </a:r>
            <a:r>
              <a:rPr lang="en-US" altLang="en-US" sz="1200" dirty="0">
                <a:latin typeface="Times New Roman" panose="02020603050405020304" pitchFamily="18" charset="0"/>
              </a:rPr>
              <a:t> ban </a:t>
            </a:r>
            <a:endParaRPr lang="en-US" altLang="en-US" sz="1200" dirty="0">
              <a:latin typeface="Times New Roman" panose="02020603050405020304" pitchFamily="18" charset="0"/>
              <a:cs typeface="Arial" panose="020B0604020202020204" pitchFamily="34" charset="0"/>
            </a:endParaRPr>
          </a:p>
          <a:p>
            <a:pPr lvl="1">
              <a:buSzPct val="80000"/>
              <a:buFont typeface="Wingdings" panose="05000000000000000000" pitchFamily="2" charset="2"/>
              <a:buChar char="§"/>
            </a:pPr>
            <a:r>
              <a:rPr lang="en-US" altLang="en-US" sz="1200" dirty="0">
                <a:latin typeface="Times New Roman" panose="02020603050405020304" pitchFamily="18" charset="0"/>
                <a:cs typeface="Arial" panose="020B0604020202020204" pitchFamily="34" charset="0"/>
              </a:rPr>
              <a:t> </a:t>
            </a:r>
            <a:r>
              <a:rPr lang="en-US" altLang="en-US" sz="1200" dirty="0" err="1">
                <a:latin typeface="Times New Roman" panose="02020603050405020304" pitchFamily="18" charset="0"/>
              </a:rPr>
              <a:t>Đau</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mỏi</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người</a:t>
            </a:r>
            <a:endParaRPr lang="en-US" altLang="en-US" sz="1200" dirty="0">
              <a:latin typeface="Times New Roman" panose="02020603050405020304" pitchFamily="18" charset="0"/>
              <a:cs typeface="Arial" panose="020B0604020202020204" pitchFamily="34" charset="0"/>
            </a:endParaRPr>
          </a:p>
          <a:p>
            <a:pPr lvl="1">
              <a:buSzPct val="80000"/>
              <a:buFont typeface="Wingdings" panose="05000000000000000000" pitchFamily="2" charset="2"/>
              <a:buChar char="§"/>
            </a:pPr>
            <a:r>
              <a:rPr lang="en-GB" altLang="en-US" sz="1200" dirty="0">
                <a:latin typeface="Times New Roman" panose="02020603050405020304" pitchFamily="18" charset="0"/>
                <a:cs typeface="Arial" panose="020B0604020202020204" pitchFamily="34" charset="0"/>
              </a:rPr>
              <a:t> NP d</a:t>
            </a:r>
            <a:r>
              <a:rPr lang="en-US" altLang="en-US" sz="1200" dirty="0" err="1">
                <a:latin typeface="Times New Roman" panose="02020603050405020304" pitchFamily="18" charset="0"/>
              </a:rPr>
              <a:t>ây</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thắt</a:t>
            </a:r>
            <a:r>
              <a:rPr lang="en-US" altLang="en-US" sz="1200" dirty="0">
                <a:latin typeface="Times New Roman" panose="02020603050405020304" pitchFamily="18" charset="0"/>
              </a:rPr>
              <a:t> (+)</a:t>
            </a:r>
            <a:endParaRPr lang="en-US" altLang="en-US" sz="1200" dirty="0">
              <a:latin typeface="Times New Roman" panose="02020603050405020304" pitchFamily="18" charset="0"/>
              <a:cs typeface="Arial" panose="020B0604020202020204" pitchFamily="34" charset="0"/>
            </a:endParaRPr>
          </a:p>
          <a:p>
            <a:pPr lvl="1">
              <a:buSzPct val="80000"/>
              <a:buFont typeface="Wingdings" panose="05000000000000000000" pitchFamily="2" charset="2"/>
              <a:buChar char="§"/>
            </a:pPr>
            <a:r>
              <a:rPr lang="en-US" altLang="en-US" sz="1200" dirty="0">
                <a:latin typeface="Times New Roman" panose="02020603050405020304" pitchFamily="18" charset="0"/>
                <a:cs typeface="Arial" panose="020B0604020202020204" pitchFamily="34" charset="0"/>
              </a:rPr>
              <a:t> </a:t>
            </a:r>
            <a:r>
              <a:rPr lang="en-US" altLang="en-US" sz="1200" dirty="0" err="1">
                <a:latin typeface="Times New Roman" panose="02020603050405020304" pitchFamily="18" charset="0"/>
                <a:cs typeface="Arial" panose="020B0604020202020204" pitchFamily="34" charset="0"/>
              </a:rPr>
              <a:t>H</a:t>
            </a:r>
            <a:r>
              <a:rPr lang="en-US" altLang="en-US" sz="1200" dirty="0" err="1">
                <a:latin typeface="Times New Roman" panose="02020603050405020304" pitchFamily="18" charset="0"/>
              </a:rPr>
              <a:t>ạ</a:t>
            </a:r>
            <a:r>
              <a:rPr lang="en-US" altLang="en-US" sz="1200" dirty="0">
                <a:latin typeface="Times New Roman" panose="02020603050405020304" pitchFamily="18" charset="0"/>
              </a:rPr>
              <a:t> BC</a:t>
            </a:r>
            <a:endParaRPr lang="en-US" altLang="en-US" sz="1200" dirty="0">
              <a:latin typeface="Times New Roman" panose="02020603050405020304" pitchFamily="18" charset="0"/>
              <a:cs typeface="Arial" panose="020B0604020202020204" pitchFamily="34" charset="0"/>
            </a:endParaRPr>
          </a:p>
          <a:p>
            <a:pPr lvl="1">
              <a:buSzPct val="80000"/>
              <a:buFont typeface="Wingdings" panose="05000000000000000000" pitchFamily="2" charset="2"/>
              <a:buChar char="§"/>
            </a:pPr>
            <a:r>
              <a:rPr lang="en-US" altLang="en-US" sz="1200" dirty="0">
                <a:latin typeface="Times New Roman" panose="02020603050405020304" pitchFamily="18" charset="0"/>
                <a:cs typeface="Arial" panose="020B0604020202020204" pitchFamily="34" charset="0"/>
              </a:rPr>
              <a:t> </a:t>
            </a:r>
            <a:r>
              <a:rPr lang="en-US" altLang="en-US" sz="1200" dirty="0" err="1">
                <a:latin typeface="Times New Roman" panose="02020603050405020304" pitchFamily="18" charset="0"/>
                <a:cs typeface="Arial" panose="020B0604020202020204" pitchFamily="34" charset="0"/>
              </a:rPr>
              <a:t>B</a:t>
            </a:r>
            <a:r>
              <a:rPr lang="en-US" altLang="en-US" sz="1200" dirty="0" err="1">
                <a:latin typeface="Times New Roman" panose="02020603050405020304" pitchFamily="18" charset="0"/>
              </a:rPr>
              <a:t>ất</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kỳ</a:t>
            </a:r>
            <a:r>
              <a:rPr lang="en-US" altLang="en-US" sz="1200" dirty="0">
                <a:latin typeface="Times New Roman" panose="02020603050405020304" pitchFamily="18" charset="0"/>
              </a:rPr>
              <a:t> DH </a:t>
            </a:r>
            <a:r>
              <a:rPr lang="en-US" altLang="en-US" sz="1200" dirty="0" err="1">
                <a:latin typeface="Times New Roman" panose="02020603050405020304" pitchFamily="18" charset="0"/>
              </a:rPr>
              <a:t>cảnh</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báo</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nào</a:t>
            </a:r>
            <a:endParaRPr lang="en-US" altLang="en-US" sz="1200" dirty="0">
              <a:latin typeface="Times New Roman" panose="02020603050405020304" pitchFamily="18" charset="0"/>
            </a:endParaRPr>
          </a:p>
        </p:txBody>
      </p:sp>
      <p:sp>
        <p:nvSpPr>
          <p:cNvPr id="7185" name="Text Box 17">
            <a:extLst>
              <a:ext uri="{FF2B5EF4-FFF2-40B4-BE49-F238E27FC236}">
                <a16:creationId xmlns:a16="http://schemas.microsoft.com/office/drawing/2014/main" id="{FDA98CDC-F21A-F27B-707C-7F2908D75BB1}"/>
              </a:ext>
            </a:extLst>
          </p:cNvPr>
          <p:cNvSpPr txBox="1">
            <a:spLocks noChangeArrowheads="1"/>
          </p:cNvSpPr>
          <p:nvPr/>
        </p:nvSpPr>
        <p:spPr bwMode="auto">
          <a:xfrm>
            <a:off x="3059906" y="5680473"/>
            <a:ext cx="21339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GB" altLang="en-US" sz="900" b="1">
                <a:latin typeface="Arial" panose="020B0604020202020204" pitchFamily="34" charset="0"/>
                <a:cs typeface="Arial" panose="020B0604020202020204" pitchFamily="34" charset="0"/>
              </a:rPr>
              <a:t>* </a:t>
            </a:r>
            <a:r>
              <a:rPr lang="en-US" altLang="en-US" sz="900" b="1" i="1">
                <a:latin typeface="Arial" panose="020B0604020202020204" pitchFamily="34" charset="0"/>
              </a:rPr>
              <a:t>Đòi hỏi TD chặt chẽ và ĐT kịp thời</a:t>
            </a:r>
          </a:p>
        </p:txBody>
      </p:sp>
      <p:sp>
        <p:nvSpPr>
          <p:cNvPr id="7186" name="Text Box 18">
            <a:extLst>
              <a:ext uri="{FF2B5EF4-FFF2-40B4-BE49-F238E27FC236}">
                <a16:creationId xmlns:a16="http://schemas.microsoft.com/office/drawing/2014/main" id="{F93B674F-E5ED-48CA-8F00-B25CB30FFC8C}"/>
              </a:ext>
            </a:extLst>
          </p:cNvPr>
          <p:cNvSpPr txBox="1">
            <a:spLocks noChangeArrowheads="1"/>
          </p:cNvSpPr>
          <p:nvPr/>
        </p:nvSpPr>
        <p:spPr bwMode="auto">
          <a:xfrm>
            <a:off x="2877742" y="1318022"/>
            <a:ext cx="2390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dirty="0" err="1">
                <a:latin typeface="Arial" panose="020B0604020202020204" pitchFamily="34" charset="0"/>
                <a:cs typeface="Arial" panose="020B0604020202020204" pitchFamily="34" charset="0"/>
              </a:rPr>
              <a:t>C</a:t>
            </a:r>
            <a:r>
              <a:rPr lang="en-US" altLang="en-US" b="1" dirty="0" err="1">
                <a:latin typeface="Arial" panose="020B0604020202020204" pitchFamily="34" charset="0"/>
              </a:rPr>
              <a:t>ÁC</a:t>
            </a:r>
            <a:r>
              <a:rPr lang="en-US" altLang="en-US" b="1" dirty="0">
                <a:latin typeface="Arial" panose="020B0604020202020204" pitchFamily="34" charset="0"/>
              </a:rPr>
              <a:t> DH </a:t>
            </a:r>
            <a:r>
              <a:rPr lang="en-US" altLang="en-US" b="1" dirty="0" err="1">
                <a:latin typeface="Arial" panose="020B0604020202020204" pitchFamily="34" charset="0"/>
              </a:rPr>
              <a:t>CẢNH</a:t>
            </a:r>
            <a:r>
              <a:rPr lang="en-US" altLang="en-US" b="1" dirty="0">
                <a:latin typeface="Arial" panose="020B0604020202020204" pitchFamily="34" charset="0"/>
              </a:rPr>
              <a:t> </a:t>
            </a:r>
            <a:r>
              <a:rPr lang="en-US" altLang="en-US" b="1" dirty="0" err="1">
                <a:latin typeface="Arial" panose="020B0604020202020204" pitchFamily="34" charset="0"/>
              </a:rPr>
              <a:t>BÁO</a:t>
            </a:r>
            <a:endParaRPr lang="en-US" altLang="en-US" b="1" dirty="0">
              <a:latin typeface="Arial" panose="020B0604020202020204" pitchFamily="34" charset="0"/>
            </a:endParaRPr>
          </a:p>
        </p:txBody>
      </p:sp>
      <p:sp>
        <p:nvSpPr>
          <p:cNvPr id="7187" name="Text Box 19">
            <a:extLst>
              <a:ext uri="{FF2B5EF4-FFF2-40B4-BE49-F238E27FC236}">
                <a16:creationId xmlns:a16="http://schemas.microsoft.com/office/drawing/2014/main" id="{CB84734E-8EAB-C0CF-8CE3-DF507D9E42BF}"/>
              </a:ext>
            </a:extLst>
          </p:cNvPr>
          <p:cNvSpPr txBox="1">
            <a:spLocks noChangeArrowheads="1"/>
          </p:cNvSpPr>
          <p:nvPr/>
        </p:nvSpPr>
        <p:spPr bwMode="auto">
          <a:xfrm>
            <a:off x="1143000" y="5543551"/>
            <a:ext cx="1762125" cy="334707"/>
          </a:xfrm>
          <a:prstGeom prst="rect">
            <a:avLst/>
          </a:prstGeom>
          <a:solidFill>
            <a:srgbClr val="FFCC00"/>
          </a:solidFill>
          <a:ln w="9525">
            <a:solidFill>
              <a:schemeClr val="tx1"/>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GB" altLang="en-US" sz="900" u="sng" dirty="0" err="1">
                <a:latin typeface="Arial" panose="020B0604020202020204" pitchFamily="34" charset="0"/>
                <a:cs typeface="Arial" panose="020B0604020202020204" pitchFamily="34" charset="0"/>
              </a:rPr>
              <a:t>XN</a:t>
            </a:r>
            <a:r>
              <a:rPr lang="en-GB" altLang="en-US" sz="900" u="sng" dirty="0">
                <a:latin typeface="Arial" panose="020B0604020202020204" pitchFamily="34" charset="0"/>
                <a:cs typeface="Arial" panose="020B0604020202020204" pitchFamily="34" charset="0"/>
              </a:rPr>
              <a:t> </a:t>
            </a:r>
            <a:r>
              <a:rPr lang="en-GB" altLang="en-US" sz="900" u="sng" dirty="0" err="1">
                <a:latin typeface="Arial" panose="020B0604020202020204" pitchFamily="34" charset="0"/>
                <a:cs typeface="Arial" panose="020B0604020202020204" pitchFamily="34" charset="0"/>
              </a:rPr>
              <a:t>kh</a:t>
            </a:r>
            <a:r>
              <a:rPr lang="en-GB" altLang="en-US" sz="900" u="sng" dirty="0" err="1">
                <a:latin typeface="Arial" panose="020B0604020202020204" pitchFamily="34" charset="0"/>
              </a:rPr>
              <a:t>ẳng</a:t>
            </a:r>
            <a:r>
              <a:rPr lang="en-GB" altLang="en-US" sz="900" u="sng" dirty="0">
                <a:latin typeface="Arial" panose="020B0604020202020204" pitchFamily="34" charset="0"/>
              </a:rPr>
              <a:t> </a:t>
            </a:r>
            <a:r>
              <a:rPr lang="en-GB" altLang="en-US" sz="900" u="sng" dirty="0" err="1">
                <a:latin typeface="Arial" panose="020B0604020202020204" pitchFamily="34" charset="0"/>
              </a:rPr>
              <a:t>định</a:t>
            </a:r>
            <a:r>
              <a:rPr lang="en-GB" altLang="en-US" sz="900" u="sng" dirty="0">
                <a:latin typeface="Arial" panose="020B0604020202020204" pitchFamily="34" charset="0"/>
              </a:rPr>
              <a:t> </a:t>
            </a:r>
            <a:r>
              <a:rPr lang="en-GB" altLang="en-US" sz="900" u="sng" dirty="0" err="1">
                <a:latin typeface="Arial" panose="020B0604020202020204" pitchFamily="34" charset="0"/>
              </a:rPr>
              <a:t>nhiễm</a:t>
            </a:r>
            <a:r>
              <a:rPr lang="en-GB" altLang="en-US" sz="900" u="sng" dirty="0">
                <a:latin typeface="Arial" panose="020B0604020202020204" pitchFamily="34" charset="0"/>
              </a:rPr>
              <a:t> dengue</a:t>
            </a:r>
            <a:endParaRPr lang="en-GB" altLang="en-US" sz="900" u="sng" dirty="0">
              <a:latin typeface="Arial" panose="020B0604020202020204" pitchFamily="34" charset="0"/>
              <a:cs typeface="Arial" panose="020B0604020202020204" pitchFamily="34" charset="0"/>
            </a:endParaRPr>
          </a:p>
          <a:p>
            <a:r>
              <a:rPr lang="en-GB" altLang="en-US" sz="675" i="1" u="sng" dirty="0">
                <a:latin typeface="Arial" panose="020B0604020202020204" pitchFamily="34" charset="0"/>
                <a:cs typeface="Arial" panose="020B0604020202020204" pitchFamily="34" charset="0"/>
              </a:rPr>
              <a:t>(</a:t>
            </a:r>
            <a:r>
              <a:rPr lang="en-GB" altLang="en-US" sz="675" i="1" u="sng" dirty="0" err="1">
                <a:latin typeface="Arial" panose="020B0604020202020204" pitchFamily="34" charset="0"/>
                <a:cs typeface="Arial" panose="020B0604020202020204" pitchFamily="34" charset="0"/>
              </a:rPr>
              <a:t>quan</a:t>
            </a:r>
            <a:r>
              <a:rPr lang="en-GB" altLang="en-US" sz="675" i="1" u="sng" dirty="0">
                <a:latin typeface="Arial" panose="020B0604020202020204" pitchFamily="34" charset="0"/>
                <a:cs typeface="Arial" panose="020B0604020202020204" pitchFamily="34" charset="0"/>
              </a:rPr>
              <a:t> </a:t>
            </a:r>
            <a:r>
              <a:rPr lang="en-GB" altLang="en-US" sz="675" i="1" u="sng" dirty="0" err="1">
                <a:latin typeface="Arial" panose="020B0604020202020204" pitchFamily="34" charset="0"/>
                <a:cs typeface="Arial" panose="020B0604020202020204" pitchFamily="34" charset="0"/>
              </a:rPr>
              <a:t>tr</a:t>
            </a:r>
            <a:r>
              <a:rPr lang="en-GB" altLang="en-US" sz="675" i="1" u="sng" dirty="0" err="1">
                <a:latin typeface="Arial" panose="020B0604020202020204" pitchFamily="34" charset="0"/>
              </a:rPr>
              <a:t>ọng</a:t>
            </a:r>
            <a:r>
              <a:rPr lang="en-GB" altLang="en-US" sz="675" i="1" u="sng" dirty="0">
                <a:latin typeface="Arial" panose="020B0604020202020204" pitchFamily="34" charset="0"/>
              </a:rPr>
              <a:t> </a:t>
            </a:r>
            <a:r>
              <a:rPr lang="en-GB" altLang="en-US" sz="675" i="1" u="sng" dirty="0" err="1">
                <a:latin typeface="Arial" panose="020B0604020202020204" pitchFamily="34" charset="0"/>
              </a:rPr>
              <a:t>khi</a:t>
            </a:r>
            <a:r>
              <a:rPr lang="en-GB" altLang="en-US" sz="675" i="1" u="sng" dirty="0">
                <a:latin typeface="Arial" panose="020B0604020202020204" pitchFamily="34" charset="0"/>
              </a:rPr>
              <a:t> k </a:t>
            </a:r>
            <a:r>
              <a:rPr lang="en-GB" altLang="en-US" sz="675" i="1" u="sng" dirty="0" err="1">
                <a:latin typeface="Arial" panose="020B0604020202020204" pitchFamily="34" charset="0"/>
              </a:rPr>
              <a:t>có</a:t>
            </a:r>
            <a:r>
              <a:rPr lang="en-GB" altLang="en-US" sz="675" i="1" u="sng" dirty="0">
                <a:latin typeface="Arial" panose="020B0604020202020204" pitchFamily="34" charset="0"/>
              </a:rPr>
              <a:t> DH </a:t>
            </a:r>
            <a:r>
              <a:rPr lang="en-GB" altLang="en-US" sz="675" i="1" u="sng" dirty="0" err="1">
                <a:latin typeface="Arial" panose="020B0604020202020204" pitchFamily="34" charset="0"/>
              </a:rPr>
              <a:t>thoát</a:t>
            </a:r>
            <a:r>
              <a:rPr lang="en-GB" altLang="en-US" sz="675" i="1" u="sng" dirty="0">
                <a:latin typeface="Arial" panose="020B0604020202020204" pitchFamily="34" charset="0"/>
              </a:rPr>
              <a:t> HT</a:t>
            </a:r>
            <a:r>
              <a:rPr lang="en-GB" altLang="en-US" sz="675" i="1" u="sng" dirty="0">
                <a:latin typeface="Arial" panose="020B0604020202020204" pitchFamily="34" charset="0"/>
                <a:cs typeface="Arial" panose="020B0604020202020204" pitchFamily="34" charset="0"/>
              </a:rPr>
              <a:t>)</a:t>
            </a:r>
            <a:endParaRPr lang="en-US" altLang="en-US" sz="675" i="1" u="sng" dirty="0">
              <a:latin typeface="Arial" panose="020B0604020202020204" pitchFamily="34" charset="0"/>
              <a:cs typeface="Arial" panose="020B0604020202020204" pitchFamily="34" charset="0"/>
            </a:endParaRPr>
          </a:p>
        </p:txBody>
      </p:sp>
      <p:sp>
        <p:nvSpPr>
          <p:cNvPr id="20" name="Left Arrow 19">
            <a:hlinkClick r:id="rId2" action="ppaction://hlinkpres?slideindex=5&amp;slidetitle=Câu hỏi?"/>
            <a:extLst>
              <a:ext uri="{FF2B5EF4-FFF2-40B4-BE49-F238E27FC236}">
                <a16:creationId xmlns:a16="http://schemas.microsoft.com/office/drawing/2014/main" id="{17691E0E-F821-A694-A010-21D8B33AFA5F}"/>
              </a:ext>
            </a:extLst>
          </p:cNvPr>
          <p:cNvSpPr/>
          <p:nvPr/>
        </p:nvSpPr>
        <p:spPr bwMode="auto">
          <a:xfrm>
            <a:off x="7200900" y="5600700"/>
            <a:ext cx="342900" cy="28575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35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pPr algn="ctr" eaLnBrk="1" hangingPunct="1">
              <a:defRPr/>
            </a:pP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bệnh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nặng</a:t>
            </a:r>
            <a:endParaRPr lang="en-US" sz="3600" dirty="0">
              <a:latin typeface="Times New Roman" panose="02020603050405020304" pitchFamily="18" charset="0"/>
              <a:cs typeface="Times New Roman" panose="02020603050405020304" pitchFamily="18" charset="0"/>
            </a:endParaRPr>
          </a:p>
        </p:txBody>
      </p:sp>
      <p:sp>
        <p:nvSpPr>
          <p:cNvPr id="192515" name="Rectangle 3"/>
          <p:cNvSpPr>
            <a:spLocks noGrp="1" noChangeArrowheads="1"/>
          </p:cNvSpPr>
          <p:nvPr>
            <p:ph idx="1"/>
          </p:nvPr>
        </p:nvSpPr>
        <p:spPr>
          <a:xfrm>
            <a:off x="457200" y="1371600"/>
            <a:ext cx="8305800" cy="4953000"/>
          </a:xfrm>
        </p:spPr>
        <p:txBody>
          <a:bodyPr>
            <a:normAutofit fontScale="92500" lnSpcReduction="20000"/>
          </a:bodyPr>
          <a:lstStyle/>
          <a:p>
            <a:pPr algn="just" eaLnBrk="1" hangingPunct="1">
              <a:lnSpc>
                <a:spcPct val="150000"/>
              </a:lnSpc>
              <a:defRPr/>
            </a:pPr>
            <a:r>
              <a:rPr lang="en-US" sz="3000" dirty="0" err="1">
                <a:latin typeface="Times New Roman" panose="02020603050405020304" pitchFamily="18" charset="0"/>
                <a:cs typeface="Times New Roman" panose="02020603050405020304" pitchFamily="18" charset="0"/>
              </a:rPr>
              <a:t>Yếu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 do virus: DEN-2</a:t>
            </a:r>
          </a:p>
          <a:p>
            <a:pPr algn="just" eaLnBrk="1" hangingPunct="1">
              <a:lnSpc>
                <a:spcPct val="150000"/>
              </a:lnSpc>
              <a:defRPr/>
            </a:pPr>
            <a:r>
              <a:rPr lang="en-US" sz="3000" dirty="0" err="1">
                <a:latin typeface="Times New Roman" panose="02020603050405020304" pitchFamily="18" charset="0"/>
                <a:cs typeface="Times New Roman" panose="02020603050405020304" pitchFamily="18" charset="0"/>
              </a:rPr>
              <a:t>Nhiễm</a:t>
            </a:r>
            <a:r>
              <a:rPr lang="en-US" sz="3000" dirty="0">
                <a:latin typeface="Times New Roman" panose="02020603050405020304" pitchFamily="18" charset="0"/>
                <a:cs typeface="Times New Roman" panose="02020603050405020304" pitchFamily="18" charset="0"/>
              </a:rPr>
              <a:t> Dengue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endParaRPr lang="en-US" sz="30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US" sz="3000" dirty="0" err="1">
                <a:latin typeface="Times New Roman" panose="02020603050405020304" pitchFamily="18" charset="0"/>
                <a:cs typeface="Times New Roman" panose="02020603050405020304" pitchFamily="18" charset="0"/>
              </a:rPr>
              <a:t>Tuổi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6-12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p>
          <a:p>
            <a:pPr algn="just" eaLnBrk="1" hangingPunct="1">
              <a:lnSpc>
                <a:spcPct val="150000"/>
              </a:lnSpc>
              <a:defRPr/>
            </a:pP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kèm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đông</a:t>
            </a:r>
            <a:r>
              <a:rPr lang="en-US" sz="3000" dirty="0">
                <a:latin typeface="Times New Roman" panose="02020603050405020304" pitchFamily="18" charset="0"/>
                <a:cs typeface="Times New Roman" panose="02020603050405020304" pitchFamily="18" charset="0"/>
              </a:rPr>
              <a:t>, ĐTĐ,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hô</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aspirin, HIV, </a:t>
            </a:r>
            <a:r>
              <a:rPr lang="en-US" sz="3000" dirty="0" err="1">
                <a:latin typeface="Times New Roman" panose="02020603050405020304" pitchFamily="18" charset="0"/>
                <a:cs typeface="Times New Roman" panose="02020603050405020304" pitchFamily="18" charset="0"/>
              </a:rPr>
              <a:t>béo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phì</a:t>
            </a:r>
            <a:r>
              <a:rPr lang="en-US" sz="3000" dirty="0">
                <a:latin typeface="Times New Roman" panose="02020603050405020304" pitchFamily="18" charset="0"/>
                <a:cs typeface="Times New Roman" panose="02020603050405020304" pitchFamily="18" charset="0"/>
              </a:rPr>
              <a:t> …)</a:t>
            </a:r>
          </a:p>
          <a:p>
            <a:pPr lvl="1" algn="just" eaLnBrk="1" hangingPunct="1">
              <a:lnSpc>
                <a:spcPct val="150000"/>
              </a:lnSpc>
              <a:defRPr/>
            </a:pPr>
            <a:endParaRPr lang="en-US" sz="3000" dirty="0">
              <a:latin typeface="Times New Roman" panose="02020603050405020304" pitchFamily="18" charset="0"/>
              <a:cs typeface="Times New Roman" panose="02020603050405020304" pitchFamily="18" charset="0"/>
            </a:endParaRPr>
          </a:p>
          <a:p>
            <a:pPr algn="just" eaLnBrk="1" hangingPunct="1">
              <a:lnSpc>
                <a:spcPct val="150000"/>
              </a:lnSpc>
              <a:defRPr/>
            </a:pPr>
            <a:endParaRPr lang="en-US" sz="3000" dirty="0">
              <a:latin typeface="Times New Roman" panose="02020603050405020304" pitchFamily="18" charset="0"/>
              <a:cs typeface="Times New Roman" panose="02020603050405020304" pitchFamily="18" charset="0"/>
            </a:endParaRPr>
          </a:p>
          <a:p>
            <a:pPr lvl="1" algn="just" eaLnBrk="1" hangingPunct="1">
              <a:lnSpc>
                <a:spcPct val="150000"/>
              </a:lnSpc>
              <a:defRPr/>
            </a:pPr>
            <a:endParaRPr lang="en-US" sz="3000" dirty="0">
              <a:latin typeface="Times New Roman" panose="02020603050405020304" pitchFamily="18" charset="0"/>
              <a:cs typeface="Times New Roman" panose="02020603050405020304" pitchFamily="18" charset="0"/>
            </a:endParaRPr>
          </a:p>
          <a:p>
            <a:pPr algn="just" eaLnBrk="1" hangingPunct="1">
              <a:lnSpc>
                <a:spcPct val="150000"/>
              </a:lnSpc>
              <a:defRPr/>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44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a:xfrm>
            <a:off x="628650" y="76200"/>
            <a:ext cx="7886700" cy="1325563"/>
          </a:xfrm>
        </p:spPr>
        <p:txBody>
          <a:bodyPr/>
          <a:lstStyle/>
          <a:p>
            <a:pPr algn="ctr" eaLnBrk="1" hangingPunct="1">
              <a:defRPr/>
            </a:pP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bệnh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nặng</a:t>
            </a:r>
            <a:endParaRPr lang="en-US" sz="36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71CCED0-F4BE-F29A-6387-4DFFC5E1DE35}"/>
              </a:ext>
            </a:extLst>
          </p:cNvPr>
          <p:cNvGraphicFramePr>
            <a:graphicFrameLocks noGrp="1"/>
          </p:cNvGraphicFramePr>
          <p:nvPr>
            <p:extLst>
              <p:ext uri="{D42A27DB-BD31-4B8C-83A1-F6EECF244321}">
                <p14:modId xmlns:p14="http://schemas.microsoft.com/office/powerpoint/2010/main" val="3521229542"/>
              </p:ext>
            </p:extLst>
          </p:nvPr>
        </p:nvGraphicFramePr>
        <p:xfrm>
          <a:off x="381000" y="898849"/>
          <a:ext cx="8229600" cy="5945868"/>
        </p:xfrm>
        <a:graphic>
          <a:graphicData uri="http://schemas.openxmlformats.org/drawingml/2006/table">
            <a:tbl>
              <a:tblPr/>
              <a:tblGrid>
                <a:gridCol w="8229600">
                  <a:extLst>
                    <a:ext uri="{9D8B030D-6E8A-4147-A177-3AD203B41FA5}">
                      <a16:colId xmlns:a16="http://schemas.microsoft.com/office/drawing/2014/main" val="3690858010"/>
                    </a:ext>
                  </a:extLst>
                </a:gridCol>
              </a:tblGrid>
              <a:tr h="230877">
                <a:tc>
                  <a:txBody>
                    <a:bodyPr/>
                    <a:lstStyle/>
                    <a:p>
                      <a:pPr algn="l" fontAlgn="ctr"/>
                      <a:r>
                        <a:rPr lang="en-US" sz="1400" b="1" dirty="0">
                          <a:effectLst/>
                          <a:latin typeface="Times New Roman" panose="02020603050405020304" pitchFamily="18" charset="0"/>
                          <a:cs typeface="Times New Roman" panose="02020603050405020304" pitchFamily="18" charset="0"/>
                        </a:rPr>
                        <a:t>Factors</a:t>
                      </a:r>
                    </a:p>
                  </a:txBody>
                  <a:tcPr marL="53227" marR="53227" marT="26614" marB="26614"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035292"/>
                  </a:ext>
                </a:extLst>
              </a:tr>
              <a:tr h="230877">
                <a:tc>
                  <a:txBody>
                    <a:bodyPr/>
                    <a:lstStyle/>
                    <a:p>
                      <a:pPr algn="l" fontAlgn="ctr"/>
                      <a:r>
                        <a:rPr lang="en-US" sz="1400" b="0" dirty="0">
                          <a:effectLst/>
                          <a:latin typeface="Times New Roman" panose="02020603050405020304" pitchFamily="18" charset="0"/>
                          <a:cs typeface="Times New Roman" panose="02020603050405020304" pitchFamily="18" charset="0"/>
                        </a:rPr>
                        <a:t>Demographic</a:t>
                      </a:r>
                    </a:p>
                  </a:txBody>
                  <a:tcPr marL="53227" marR="53227" marT="26614" marB="26614" anchor="ctr">
                    <a:lnL>
                      <a:noFill/>
                    </a:lnL>
                    <a:lnR>
                      <a:noFill/>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7366804"/>
                  </a:ext>
                </a:extLst>
              </a:tr>
              <a:tr h="230877">
                <a:tc>
                  <a:txBody>
                    <a:bodyPr/>
                    <a:lstStyle/>
                    <a:p>
                      <a:pPr algn="l" fontAlgn="ctr"/>
                      <a:r>
                        <a:rPr lang="en-US" sz="1400" b="0" dirty="0">
                          <a:effectLst/>
                          <a:latin typeface="Times New Roman" panose="02020603050405020304" pitchFamily="18" charset="0"/>
                          <a:cs typeface="Times New Roman" panose="02020603050405020304" pitchFamily="18" charset="0"/>
                        </a:rPr>
                        <a:t>  Female</a:t>
                      </a:r>
                    </a:p>
                  </a:txBody>
                  <a:tcPr marL="53227" marR="53227" marT="26614" marB="26614" anchor="ctr">
                    <a:lnL>
                      <a:noFill/>
                    </a:lnL>
                    <a:lnR>
                      <a:noFill/>
                    </a:lnR>
                    <a:lnT>
                      <a:noFill/>
                    </a:lnT>
                    <a:lnB>
                      <a:noFill/>
                    </a:lnB>
                  </a:tcPr>
                </a:tc>
                <a:extLst>
                  <a:ext uri="{0D108BD9-81ED-4DB2-BD59-A6C34878D82A}">
                    <a16:rowId xmlns:a16="http://schemas.microsoft.com/office/drawing/2014/main" val="77119549"/>
                  </a:ext>
                </a:extLst>
              </a:tr>
              <a:tr h="303732">
                <a:tc>
                  <a:txBody>
                    <a:bodyPr/>
                    <a:lstStyle/>
                    <a:p>
                      <a:pPr algn="l" fontAlgn="ctr"/>
                      <a:r>
                        <a:rPr lang="en-US" sz="1400" b="0">
                          <a:effectLst/>
                          <a:latin typeface="Times New Roman" panose="02020603050405020304" pitchFamily="18" charset="0"/>
                          <a:cs typeface="Times New Roman" panose="02020603050405020304" pitchFamily="18" charset="0"/>
                        </a:rPr>
                        <a:t>  Caucasoid race (compared to Negroid race, in Cuba)</a:t>
                      </a:r>
                    </a:p>
                  </a:txBody>
                  <a:tcPr marL="53227" marR="53227" marT="26614" marB="26614" anchor="ctr">
                    <a:lnL>
                      <a:noFill/>
                    </a:lnL>
                    <a:lnR>
                      <a:noFill/>
                    </a:lnR>
                    <a:lnT>
                      <a:noFill/>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012424"/>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Type of DENV infection</a:t>
                      </a:r>
                    </a:p>
                  </a:txBody>
                  <a:tcPr marL="53227" marR="53227" marT="26614" marB="26614" anchor="ctr">
                    <a:lnL>
                      <a:noFill/>
                    </a:lnL>
                    <a:lnR>
                      <a:noFill/>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2662176"/>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  Secondary DENV-2 infections</a:t>
                      </a:r>
                    </a:p>
                  </a:txBody>
                  <a:tcPr marL="53227" marR="53227" marT="26614" marB="26614" anchor="ctr">
                    <a:lnL>
                      <a:noFill/>
                    </a:lnL>
                    <a:lnR>
                      <a:noFill/>
                    </a:lnR>
                    <a:lnT>
                      <a:noFill/>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79143"/>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Clinical findings</a:t>
                      </a:r>
                    </a:p>
                  </a:txBody>
                  <a:tcPr marL="53227" marR="53227" marT="26614" marB="26614" anchor="ctr">
                    <a:lnL>
                      <a:noFill/>
                    </a:lnL>
                    <a:lnR>
                      <a:noFill/>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8183218"/>
                  </a:ext>
                </a:extLst>
              </a:tr>
              <a:tr h="303732">
                <a:tc>
                  <a:txBody>
                    <a:bodyPr/>
                    <a:lstStyle/>
                    <a:p>
                      <a:pPr algn="l" fontAlgn="ctr"/>
                      <a:r>
                        <a:rPr lang="en-US" sz="1400" b="0">
                          <a:effectLst/>
                          <a:latin typeface="Times New Roman" panose="02020603050405020304" pitchFamily="18" charset="0"/>
                          <a:cs typeface="Times New Roman" panose="02020603050405020304" pitchFamily="18" charset="0"/>
                        </a:rPr>
                        <a:t>  Persistent vomiting, lethargy, respiratory distress.</a:t>
                      </a:r>
                    </a:p>
                  </a:txBody>
                  <a:tcPr marL="53227" marR="53227" marT="26614" marB="26614" anchor="ctr">
                    <a:lnL>
                      <a:noFill/>
                    </a:lnL>
                    <a:lnR>
                      <a:noFill/>
                    </a:lnR>
                    <a:lnT>
                      <a:noFill/>
                    </a:lnT>
                    <a:lnB>
                      <a:noFill/>
                    </a:lnB>
                  </a:tcPr>
                </a:tc>
                <a:extLst>
                  <a:ext uri="{0D108BD9-81ED-4DB2-BD59-A6C34878D82A}">
                    <a16:rowId xmlns:a16="http://schemas.microsoft.com/office/drawing/2014/main" val="887804277"/>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  Plasma leakage (shock)</a:t>
                      </a:r>
                    </a:p>
                  </a:txBody>
                  <a:tcPr marL="53227" marR="53227" marT="26614" marB="26614" anchor="ctr">
                    <a:lnL>
                      <a:noFill/>
                    </a:lnL>
                    <a:lnR>
                      <a:noFill/>
                    </a:lnR>
                    <a:lnT>
                      <a:noFill/>
                    </a:lnT>
                    <a:lnB>
                      <a:noFill/>
                    </a:lnB>
                  </a:tcPr>
                </a:tc>
                <a:extLst>
                  <a:ext uri="{0D108BD9-81ED-4DB2-BD59-A6C34878D82A}">
                    <a16:rowId xmlns:a16="http://schemas.microsoft.com/office/drawing/2014/main" val="3576381980"/>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  Severe bleeding (hemoptysis), epistaxis</a:t>
                      </a:r>
                    </a:p>
                  </a:txBody>
                  <a:tcPr marL="53227" marR="53227" marT="26614" marB="26614" anchor="ctr">
                    <a:lnL>
                      <a:noFill/>
                    </a:lnL>
                    <a:lnR>
                      <a:noFill/>
                    </a:lnR>
                    <a:lnT>
                      <a:noFill/>
                    </a:lnT>
                    <a:lnB>
                      <a:noFill/>
                    </a:lnB>
                  </a:tcPr>
                </a:tc>
                <a:extLst>
                  <a:ext uri="{0D108BD9-81ED-4DB2-BD59-A6C34878D82A}">
                    <a16:rowId xmlns:a16="http://schemas.microsoft.com/office/drawing/2014/main" val="1909978655"/>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  Altered sensorium, abnormal reflexes, edema</a:t>
                      </a:r>
                    </a:p>
                  </a:txBody>
                  <a:tcPr marL="53227" marR="53227" marT="26614" marB="26614" anchor="ctr">
                    <a:lnL>
                      <a:noFill/>
                    </a:lnL>
                    <a:lnR>
                      <a:noFill/>
                    </a:lnR>
                    <a:lnT>
                      <a:noFill/>
                    </a:lnT>
                    <a:lnB>
                      <a:noFill/>
                    </a:lnB>
                  </a:tcPr>
                </a:tc>
                <a:extLst>
                  <a:ext uri="{0D108BD9-81ED-4DB2-BD59-A6C34878D82A}">
                    <a16:rowId xmlns:a16="http://schemas.microsoft.com/office/drawing/2014/main" val="1931703899"/>
                  </a:ext>
                </a:extLst>
              </a:tr>
              <a:tr h="303732">
                <a:tc>
                  <a:txBody>
                    <a:bodyPr/>
                    <a:lstStyle/>
                    <a:p>
                      <a:pPr algn="l" fontAlgn="ctr"/>
                      <a:r>
                        <a:rPr lang="en-US" sz="1400" b="0">
                          <a:effectLst/>
                          <a:latin typeface="Times New Roman" panose="02020603050405020304" pitchFamily="18" charset="0"/>
                          <a:cs typeface="Times New Roman" panose="02020603050405020304" pitchFamily="18" charset="0"/>
                        </a:rPr>
                        <a:t>  Co-morbidities (diabetes mellitus and hypertension).</a:t>
                      </a:r>
                    </a:p>
                  </a:txBody>
                  <a:tcPr marL="53227" marR="53227" marT="26614" marB="26614" anchor="ctr">
                    <a:lnL>
                      <a:noFill/>
                    </a:lnL>
                    <a:lnR>
                      <a:noFill/>
                    </a:lnR>
                    <a:lnT>
                      <a:noFill/>
                    </a:lnT>
                    <a:lnB>
                      <a:noFill/>
                    </a:lnB>
                  </a:tcPr>
                </a:tc>
                <a:extLst>
                  <a:ext uri="{0D108BD9-81ED-4DB2-BD59-A6C34878D82A}">
                    <a16:rowId xmlns:a16="http://schemas.microsoft.com/office/drawing/2014/main" val="51840443"/>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  Myalgia</a:t>
                      </a:r>
                    </a:p>
                  </a:txBody>
                  <a:tcPr marL="53227" marR="53227" marT="26614" marB="26614" anchor="ctr">
                    <a:lnL>
                      <a:noFill/>
                    </a:lnL>
                    <a:lnR>
                      <a:noFill/>
                    </a:lnR>
                    <a:lnT>
                      <a:noFill/>
                    </a:lnT>
                    <a:lnB>
                      <a:noFill/>
                    </a:lnB>
                  </a:tcPr>
                </a:tc>
                <a:extLst>
                  <a:ext uri="{0D108BD9-81ED-4DB2-BD59-A6C34878D82A}">
                    <a16:rowId xmlns:a16="http://schemas.microsoft.com/office/drawing/2014/main" val="3796486237"/>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  Had severe hepatitis, an altered mental status</a:t>
                      </a:r>
                    </a:p>
                  </a:txBody>
                  <a:tcPr marL="53227" marR="53227" marT="26614" marB="26614" anchor="ctr">
                    <a:lnL>
                      <a:noFill/>
                    </a:lnL>
                    <a:lnR>
                      <a:noFill/>
                    </a:lnR>
                    <a:lnT>
                      <a:noFill/>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633365"/>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Laboratory parameters</a:t>
                      </a:r>
                    </a:p>
                  </a:txBody>
                  <a:tcPr marL="53227" marR="53227" marT="26614" marB="26614" anchor="ctr">
                    <a:lnL>
                      <a:noFill/>
                    </a:lnL>
                    <a:lnR>
                      <a:noFill/>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5678656"/>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  High leucocyte counts</a:t>
                      </a:r>
                    </a:p>
                  </a:txBody>
                  <a:tcPr marL="53227" marR="53227" marT="26614" marB="26614" anchor="ctr">
                    <a:lnL>
                      <a:noFill/>
                    </a:lnL>
                    <a:lnR>
                      <a:noFill/>
                    </a:lnR>
                    <a:lnT>
                      <a:noFill/>
                    </a:lnT>
                    <a:lnB>
                      <a:noFill/>
                    </a:lnB>
                  </a:tcPr>
                </a:tc>
                <a:extLst>
                  <a:ext uri="{0D108BD9-81ED-4DB2-BD59-A6C34878D82A}">
                    <a16:rowId xmlns:a16="http://schemas.microsoft.com/office/drawing/2014/main" val="2147189997"/>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  High platelet counts</a:t>
                      </a:r>
                    </a:p>
                  </a:txBody>
                  <a:tcPr marL="53227" marR="53227" marT="26614" marB="26614" anchor="ctr">
                    <a:lnL>
                      <a:noFill/>
                    </a:lnL>
                    <a:lnR>
                      <a:noFill/>
                    </a:lnR>
                    <a:lnT>
                      <a:noFill/>
                    </a:lnT>
                    <a:lnB>
                      <a:noFill/>
                    </a:lnB>
                  </a:tcPr>
                </a:tc>
                <a:extLst>
                  <a:ext uri="{0D108BD9-81ED-4DB2-BD59-A6C34878D82A}">
                    <a16:rowId xmlns:a16="http://schemas.microsoft.com/office/drawing/2014/main" val="856408590"/>
                  </a:ext>
                </a:extLst>
              </a:tr>
              <a:tr h="303732">
                <a:tc>
                  <a:txBody>
                    <a:bodyPr/>
                    <a:lstStyle/>
                    <a:p>
                      <a:pPr algn="l" fontAlgn="ctr"/>
                      <a:r>
                        <a:rPr lang="en-US" sz="1400" b="0">
                          <a:effectLst/>
                          <a:latin typeface="Times New Roman" panose="02020603050405020304" pitchFamily="18" charset="0"/>
                          <a:cs typeface="Times New Roman" panose="02020603050405020304" pitchFamily="18" charset="0"/>
                        </a:rPr>
                        <a:t>  High blood urea nitrogen or high creatinine level</a:t>
                      </a:r>
                    </a:p>
                  </a:txBody>
                  <a:tcPr marL="53227" marR="53227" marT="26614" marB="26614" anchor="ctr">
                    <a:lnL>
                      <a:noFill/>
                    </a:lnL>
                    <a:lnR>
                      <a:noFill/>
                    </a:lnR>
                    <a:lnT>
                      <a:noFill/>
                    </a:lnT>
                    <a:lnB>
                      <a:noFill/>
                    </a:lnB>
                  </a:tcPr>
                </a:tc>
                <a:extLst>
                  <a:ext uri="{0D108BD9-81ED-4DB2-BD59-A6C34878D82A}">
                    <a16:rowId xmlns:a16="http://schemas.microsoft.com/office/drawing/2014/main" val="2273731627"/>
                  </a:ext>
                </a:extLst>
              </a:tr>
              <a:tr h="230877">
                <a:tc>
                  <a:txBody>
                    <a:bodyPr/>
                    <a:lstStyle/>
                    <a:p>
                      <a:pPr algn="l" fontAlgn="ctr"/>
                      <a:r>
                        <a:rPr lang="en-US" sz="1400" b="0">
                          <a:effectLst/>
                          <a:latin typeface="Times New Roman" panose="02020603050405020304" pitchFamily="18" charset="0"/>
                          <a:cs typeface="Times New Roman" panose="02020603050405020304" pitchFamily="18" charset="0"/>
                        </a:rPr>
                        <a:t>  Low serum albumin concentrations</a:t>
                      </a:r>
                    </a:p>
                  </a:txBody>
                  <a:tcPr marL="53227" marR="53227" marT="26614" marB="26614" anchor="ctr">
                    <a:lnL>
                      <a:noFill/>
                    </a:lnL>
                    <a:lnR>
                      <a:noFill/>
                    </a:lnR>
                    <a:lnT>
                      <a:noFill/>
                    </a:lnT>
                    <a:lnB>
                      <a:noFill/>
                    </a:lnB>
                  </a:tcPr>
                </a:tc>
                <a:extLst>
                  <a:ext uri="{0D108BD9-81ED-4DB2-BD59-A6C34878D82A}">
                    <a16:rowId xmlns:a16="http://schemas.microsoft.com/office/drawing/2014/main" val="467889448"/>
                  </a:ext>
                </a:extLst>
              </a:tr>
              <a:tr h="303732">
                <a:tc>
                  <a:txBody>
                    <a:bodyPr/>
                    <a:lstStyle/>
                    <a:p>
                      <a:pPr algn="l" fontAlgn="ctr"/>
                      <a:r>
                        <a:rPr lang="en-US" sz="1400" b="0">
                          <a:effectLst/>
                          <a:latin typeface="Times New Roman" panose="02020603050405020304" pitchFamily="18" charset="0"/>
                          <a:cs typeface="Times New Roman" panose="02020603050405020304" pitchFamily="18" charset="0"/>
                        </a:rPr>
                        <a:t>  High serum sodium, potassium, and bilirubin levels</a:t>
                      </a:r>
                    </a:p>
                  </a:txBody>
                  <a:tcPr marL="53227" marR="53227" marT="26614" marB="26614" anchor="ctr">
                    <a:lnL>
                      <a:noFill/>
                    </a:lnL>
                    <a:lnR>
                      <a:noFill/>
                    </a:lnR>
                    <a:lnT>
                      <a:noFill/>
                    </a:lnT>
                    <a:lnB>
                      <a:noFill/>
                    </a:lnB>
                  </a:tcPr>
                </a:tc>
                <a:extLst>
                  <a:ext uri="{0D108BD9-81ED-4DB2-BD59-A6C34878D82A}">
                    <a16:rowId xmlns:a16="http://schemas.microsoft.com/office/drawing/2014/main" val="2313631913"/>
                  </a:ext>
                </a:extLst>
              </a:tr>
              <a:tr h="428388">
                <a:tc>
                  <a:txBody>
                    <a:bodyPr/>
                    <a:lstStyle/>
                    <a:p>
                      <a:pPr algn="l" fontAlgn="ctr"/>
                      <a:r>
                        <a:rPr lang="en-US" sz="1400" b="0" dirty="0">
                          <a:effectLst/>
                          <a:latin typeface="Times New Roman" panose="02020603050405020304" pitchFamily="18" charset="0"/>
                          <a:cs typeface="Times New Roman" panose="02020603050405020304" pitchFamily="18" charset="0"/>
                        </a:rPr>
                        <a:t>  High activated partial thromboplastin time, bilirubin levels and serum glutamic-pyruvic transaminase</a:t>
                      </a:r>
                    </a:p>
                  </a:txBody>
                  <a:tcPr marL="53227" marR="53227" marT="26614" marB="26614" anchor="ctr">
                    <a:lnL>
                      <a:noFill/>
                    </a:lnL>
                    <a:lnR>
                      <a:noFill/>
                    </a:lnR>
                    <a:lnT>
                      <a:noFill/>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439209"/>
                  </a:ext>
                </a:extLst>
              </a:tr>
            </a:tbl>
          </a:graphicData>
        </a:graphic>
      </p:graphicFrame>
    </p:spTree>
    <p:extLst>
      <p:ext uri="{BB962C8B-B14F-4D97-AF65-F5344CB8AC3E}">
        <p14:creationId xmlns:p14="http://schemas.microsoft.com/office/powerpoint/2010/main" val="199442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BAC1-EB69-424E-7EE1-E264153A53D7}"/>
              </a:ext>
            </a:extLst>
          </p:cNvPr>
          <p:cNvSpPr>
            <a:spLocks noGrp="1"/>
          </p:cNvSpPr>
          <p:nvPr>
            <p:ph type="title"/>
          </p:nvPr>
        </p:nvSpPr>
        <p:spPr/>
        <p:txBody>
          <a:bodyPr/>
          <a:lstStyle/>
          <a:p>
            <a:pPr algn="ct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a:t>
            </a:r>
          </a:p>
        </p:txBody>
      </p:sp>
      <p:sp>
        <p:nvSpPr>
          <p:cNvPr id="3" name="Content Placeholder 2">
            <a:extLst>
              <a:ext uri="{FF2B5EF4-FFF2-40B4-BE49-F238E27FC236}">
                <a16:creationId xmlns:a16="http://schemas.microsoft.com/office/drawing/2014/main" id="{A6ED26F7-0162-CD62-2B4D-AB862E40D5C0}"/>
              </a:ext>
            </a:extLst>
          </p:cNvPr>
          <p:cNvSpPr>
            <a:spLocks noGrp="1"/>
          </p:cNvSpPr>
          <p:nvPr>
            <p:ph idx="1"/>
          </p:nvPr>
        </p:nvSpPr>
        <p:spPr/>
        <p:txBody>
          <a:bodyPr>
            <a:normAutofit/>
          </a:bodyPr>
          <a:lstStyle/>
          <a:p>
            <a:pPr marL="0" indent="0" algn="just">
              <a:lnSpc>
                <a:spcPct val="150000"/>
              </a:lnSpc>
              <a:buNone/>
            </a:pPr>
            <a:r>
              <a:rPr lang="en-US" sz="3000" dirty="0">
                <a:latin typeface="Times New Roman" panose="02020603050405020304" pitchFamily="18" charset="0"/>
                <a:cs typeface="Times New Roman" panose="02020603050405020304" pitchFamily="18" charset="0"/>
              </a:rPr>
              <a:t>1. </a:t>
            </a:r>
            <a:r>
              <a:rPr lang="en-US" sz="3000" dirty="0" err="1">
                <a:latin typeface="Times New Roman" panose="02020603050405020304" pitchFamily="18" charset="0"/>
                <a:cs typeface="Times New Roman" panose="02020603050405020304" pitchFamily="18" charset="0"/>
              </a:rPr>
              <a:t>Đặc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tễ</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SXH Dengue</a:t>
            </a:r>
          </a:p>
          <a:p>
            <a:pPr marL="0" indent="0" algn="just">
              <a:lnSpc>
                <a:spcPct val="150000"/>
              </a:lnSpc>
              <a:buNone/>
            </a:pPr>
            <a:r>
              <a:rPr lang="en-US" sz="3000" dirty="0">
                <a:latin typeface="Times New Roman" panose="02020603050405020304" pitchFamily="18" charset="0"/>
                <a:cs typeface="Times New Roman" panose="02020603050405020304" pitchFamily="18" charset="0"/>
              </a:rPr>
              <a:t>2. </a:t>
            </a:r>
            <a:r>
              <a:rPr lang="en-US" sz="3000" dirty="0" err="1">
                <a:latin typeface="Times New Roman" panose="02020603050405020304" pitchFamily="18" charset="0"/>
                <a:cs typeface="Times New Roman" panose="02020603050405020304" pitchFamily="18" charset="0"/>
              </a:rPr>
              <a:t>Lâm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SXH Dengue</a:t>
            </a:r>
          </a:p>
          <a:p>
            <a:pPr marL="0" indent="0" algn="just">
              <a:lnSpc>
                <a:spcPct val="150000"/>
              </a:lnSpc>
              <a:buNone/>
            </a:pPr>
            <a:r>
              <a:rPr lang="en-US" sz="3000" dirty="0">
                <a:latin typeface="Times New Roman" panose="02020603050405020304" pitchFamily="18" charset="0"/>
                <a:cs typeface="Times New Roman" panose="02020603050405020304" pitchFamily="18" charset="0"/>
              </a:rPr>
              <a:t>3.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SXH Dengue</a:t>
            </a:r>
          </a:p>
        </p:txBody>
      </p:sp>
    </p:spTree>
    <p:extLst>
      <p:ext uri="{BB962C8B-B14F-4D97-AF65-F5344CB8AC3E}">
        <p14:creationId xmlns:p14="http://schemas.microsoft.com/office/powerpoint/2010/main" val="129470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BB6FE29-8BE1-30F8-A8BF-C3F36F517EEF}"/>
              </a:ext>
            </a:extLst>
          </p:cNvPr>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4400">
                <a:solidFill>
                  <a:schemeClr val="hlink"/>
                </a:solidFill>
                <a:effectLst/>
                <a:latin typeface="Arial" panose="020B0604020202020204" pitchFamily="34" charset="0"/>
              </a:rPr>
              <a:t>          </a:t>
            </a:r>
            <a:r>
              <a:rPr lang="en-US" altLang="en-US" sz="4400">
                <a:effectLst/>
                <a:latin typeface="Arial" panose="020B0604020202020204" pitchFamily="34" charset="0"/>
              </a:rPr>
              <a:t>Chẩn đoán căn nguyên</a:t>
            </a:r>
          </a:p>
        </p:txBody>
      </p:sp>
      <p:sp>
        <p:nvSpPr>
          <p:cNvPr id="119811" name="Rectangle 3">
            <a:extLst>
              <a:ext uri="{FF2B5EF4-FFF2-40B4-BE49-F238E27FC236}">
                <a16:creationId xmlns:a16="http://schemas.microsoft.com/office/drawing/2014/main" id="{10DC3EBA-7D76-D793-F3F8-0A421C41CC71}"/>
              </a:ext>
            </a:extLst>
          </p:cNvPr>
          <p:cNvSpPr>
            <a:spLocks noGrp="1" noChangeArrowheads="1"/>
          </p:cNvSpPr>
          <p:nvPr>
            <p:ph sz="half" idx="1"/>
          </p:nvPr>
        </p:nvSpPr>
        <p:spPr>
          <a:xfrm>
            <a:off x="381000" y="1690689"/>
            <a:ext cx="3886200" cy="4351338"/>
          </a:xfrm>
        </p:spPr>
        <p:txBody>
          <a:bodyPr>
            <a:normAutofit/>
          </a:bodyPr>
          <a:lstStyle/>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NS1</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ELISA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test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IgM, IgG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NS1</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1" indent="0" algn="just">
              <a:lnSpc>
                <a:spcPct val="120000"/>
              </a:lnSpc>
              <a:buFontTx/>
              <a:buNone/>
              <a:defRPr/>
            </a:pPr>
            <a:endParaRPr lang="en-US" altLang="en-US" sz="2600" dirty="0">
              <a:latin typeface="Times New Roman" panose="02020603050405020304" pitchFamily="18" charset="0"/>
              <a:cs typeface="Times New Roman" panose="02020603050405020304" pitchFamily="18" charset="0"/>
            </a:endParaRPr>
          </a:p>
          <a:p>
            <a:pPr algn="just">
              <a:lnSpc>
                <a:spcPct val="120000"/>
              </a:lnSpc>
              <a:buFontTx/>
              <a:buNone/>
              <a:defRPr/>
            </a:pPr>
            <a:endParaRPr lang="en-US" altLang="en-US" sz="2600" dirty="0">
              <a:latin typeface="Times New Roman" panose="02020603050405020304" pitchFamily="18" charset="0"/>
              <a:cs typeface="Times New Roman" panose="02020603050405020304" pitchFamily="18" charset="0"/>
            </a:endParaRPr>
          </a:p>
          <a:p>
            <a:pPr lvl="1" algn="just">
              <a:lnSpc>
                <a:spcPct val="120000"/>
              </a:lnSpc>
              <a:defRPr/>
            </a:pPr>
            <a:endParaRPr lang="en-US" altLang="en-US" sz="2600" b="1" dirty="0">
              <a:effectLst/>
              <a:latin typeface="Times New Roman" panose="02020603050405020304" pitchFamily="18" charset="0"/>
              <a:cs typeface="Times New Roman" panose="02020603050405020304" pitchFamily="18" charset="0"/>
            </a:endParaRPr>
          </a:p>
        </p:txBody>
      </p:sp>
      <p:graphicFrame>
        <p:nvGraphicFramePr>
          <p:cNvPr id="3" name="Group 83">
            <a:extLst>
              <a:ext uri="{FF2B5EF4-FFF2-40B4-BE49-F238E27FC236}">
                <a16:creationId xmlns:a16="http://schemas.microsoft.com/office/drawing/2014/main" id="{6802C92C-6D66-ECB1-FFD6-08D81C1CF6F6}"/>
              </a:ext>
            </a:extLst>
          </p:cNvPr>
          <p:cNvGraphicFramePr>
            <a:graphicFrameLocks noGrp="1"/>
          </p:cNvGraphicFramePr>
          <p:nvPr>
            <p:ph sz="half" idx="2"/>
            <p:extLst>
              <p:ext uri="{D42A27DB-BD31-4B8C-83A1-F6EECF244321}">
                <p14:modId xmlns:p14="http://schemas.microsoft.com/office/powerpoint/2010/main" val="3008077811"/>
              </p:ext>
            </p:extLst>
          </p:nvPr>
        </p:nvGraphicFramePr>
        <p:xfrm>
          <a:off x="4495090" y="1981200"/>
          <a:ext cx="4344114" cy="3657601"/>
        </p:xfrm>
        <a:graphic>
          <a:graphicData uri="http://schemas.openxmlformats.org/drawingml/2006/table">
            <a:tbl>
              <a:tblPr/>
              <a:tblGrid>
                <a:gridCol w="226155">
                  <a:extLst>
                    <a:ext uri="{9D8B030D-6E8A-4147-A177-3AD203B41FA5}">
                      <a16:colId xmlns:a16="http://schemas.microsoft.com/office/drawing/2014/main" val="20000"/>
                    </a:ext>
                  </a:extLst>
                </a:gridCol>
                <a:gridCol w="305034">
                  <a:extLst>
                    <a:ext uri="{9D8B030D-6E8A-4147-A177-3AD203B41FA5}">
                      <a16:colId xmlns:a16="http://schemas.microsoft.com/office/drawing/2014/main" val="20001"/>
                    </a:ext>
                  </a:extLst>
                </a:gridCol>
                <a:gridCol w="305850">
                  <a:extLst>
                    <a:ext uri="{9D8B030D-6E8A-4147-A177-3AD203B41FA5}">
                      <a16:colId xmlns:a16="http://schemas.microsoft.com/office/drawing/2014/main" val="20002"/>
                    </a:ext>
                  </a:extLst>
                </a:gridCol>
                <a:gridCol w="305850">
                  <a:extLst>
                    <a:ext uri="{9D8B030D-6E8A-4147-A177-3AD203B41FA5}">
                      <a16:colId xmlns:a16="http://schemas.microsoft.com/office/drawing/2014/main" val="20003"/>
                    </a:ext>
                  </a:extLst>
                </a:gridCol>
                <a:gridCol w="305850">
                  <a:extLst>
                    <a:ext uri="{9D8B030D-6E8A-4147-A177-3AD203B41FA5}">
                      <a16:colId xmlns:a16="http://schemas.microsoft.com/office/drawing/2014/main" val="20004"/>
                    </a:ext>
                  </a:extLst>
                </a:gridCol>
                <a:gridCol w="305034">
                  <a:extLst>
                    <a:ext uri="{9D8B030D-6E8A-4147-A177-3AD203B41FA5}">
                      <a16:colId xmlns:a16="http://schemas.microsoft.com/office/drawing/2014/main" val="20005"/>
                    </a:ext>
                  </a:extLst>
                </a:gridCol>
                <a:gridCol w="305850">
                  <a:extLst>
                    <a:ext uri="{9D8B030D-6E8A-4147-A177-3AD203B41FA5}">
                      <a16:colId xmlns:a16="http://schemas.microsoft.com/office/drawing/2014/main" val="20006"/>
                    </a:ext>
                  </a:extLst>
                </a:gridCol>
                <a:gridCol w="305850">
                  <a:extLst>
                    <a:ext uri="{9D8B030D-6E8A-4147-A177-3AD203B41FA5}">
                      <a16:colId xmlns:a16="http://schemas.microsoft.com/office/drawing/2014/main" val="20007"/>
                    </a:ext>
                  </a:extLst>
                </a:gridCol>
                <a:gridCol w="305034">
                  <a:extLst>
                    <a:ext uri="{9D8B030D-6E8A-4147-A177-3AD203B41FA5}">
                      <a16:colId xmlns:a16="http://schemas.microsoft.com/office/drawing/2014/main" val="20008"/>
                    </a:ext>
                  </a:extLst>
                </a:gridCol>
                <a:gridCol w="328686">
                  <a:extLst>
                    <a:ext uri="{9D8B030D-6E8A-4147-A177-3AD203B41FA5}">
                      <a16:colId xmlns:a16="http://schemas.microsoft.com/office/drawing/2014/main" val="20009"/>
                    </a:ext>
                  </a:extLst>
                </a:gridCol>
                <a:gridCol w="326239">
                  <a:extLst>
                    <a:ext uri="{9D8B030D-6E8A-4147-A177-3AD203B41FA5}">
                      <a16:colId xmlns:a16="http://schemas.microsoft.com/office/drawing/2014/main" val="20010"/>
                    </a:ext>
                  </a:extLst>
                </a:gridCol>
                <a:gridCol w="322162">
                  <a:extLst>
                    <a:ext uri="{9D8B030D-6E8A-4147-A177-3AD203B41FA5}">
                      <a16:colId xmlns:a16="http://schemas.microsoft.com/office/drawing/2014/main" val="20011"/>
                    </a:ext>
                  </a:extLst>
                </a:gridCol>
                <a:gridCol w="322976">
                  <a:extLst>
                    <a:ext uri="{9D8B030D-6E8A-4147-A177-3AD203B41FA5}">
                      <a16:colId xmlns:a16="http://schemas.microsoft.com/office/drawing/2014/main" val="20012"/>
                    </a:ext>
                  </a:extLst>
                </a:gridCol>
                <a:gridCol w="373544">
                  <a:extLst>
                    <a:ext uri="{9D8B030D-6E8A-4147-A177-3AD203B41FA5}">
                      <a16:colId xmlns:a16="http://schemas.microsoft.com/office/drawing/2014/main" val="20013"/>
                    </a:ext>
                  </a:extLst>
                </a:gridCol>
              </a:tblGrid>
              <a:tr h="693260">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T="43251" marB="432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2</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3</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4</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5</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6</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7</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8</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9</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10</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11</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12</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a:ln>
                            <a:noFill/>
                          </a:ln>
                          <a:solidFill>
                            <a:schemeClr val="tx1"/>
                          </a:solidFill>
                          <a:effectLst>
                            <a:outerShdw blurRad="38100" dist="38100" dir="2700000" algn="tl">
                              <a:srgbClr val="000000"/>
                            </a:outerShdw>
                          </a:effectLst>
                          <a:latin typeface="Garamond" pitchFamily="18" charset="0"/>
                        </a:rPr>
                        <a:t>13</a:t>
                      </a: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2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14</a:t>
                      </a:r>
                    </a:p>
                  </a:txBody>
                  <a:tcPr marT="43251" marB="432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2681">
                <a:tc gridSpan="3">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6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Phân</a:t>
                      </a:r>
                      <a:r>
                        <a:rPr kumimoji="0" lang="en-US" altLang="en-US" sz="16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altLang="en-US" sz="16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lập</a:t>
                      </a:r>
                      <a:r>
                        <a:rPr kumimoji="0" lang="en-US" altLang="en-US" sz="16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virus</a:t>
                      </a:r>
                    </a:p>
                  </a:txBody>
                  <a:tcPr marT="43251" marB="432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8651">
                <a:tc gridSpan="3">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rPr>
                        <a:t>RT-PCR</a:t>
                      </a:r>
                    </a:p>
                  </a:txBody>
                  <a:tcPr marT="43251" marB="432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749">
                <a:tc gridSpan="4">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rPr>
                        <a:t>NS1</a:t>
                      </a:r>
                    </a:p>
                  </a:txBody>
                  <a:tcPr marT="43251" marB="432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260">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altLang="en-US" sz="1600" b="1"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3251" marB="43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10">
                  <a:txBody>
                    <a:bodyPr/>
                    <a:lstStyle>
                      <a:lvl1pPr eaLnBrk="0" hangingPunct="0">
                        <a:spcBef>
                          <a:spcPct val="20000"/>
                        </a:spcBef>
                        <a:buClr>
                          <a:schemeClr val="hlink"/>
                        </a:buClr>
                        <a:defRPr sz="3200" b="1">
                          <a:solidFill>
                            <a:schemeClr val="tx1"/>
                          </a:solidFill>
                          <a:latin typeface="Garamond" pitchFamily="18" charset="0"/>
                        </a:defRPr>
                      </a:lvl1pPr>
                      <a:lvl2pPr marL="908050" indent="-436563" eaLnBrk="0" hangingPunct="0">
                        <a:spcBef>
                          <a:spcPct val="20000"/>
                        </a:spcBef>
                        <a:defRPr sz="2400" b="1">
                          <a:solidFill>
                            <a:schemeClr val="tx1"/>
                          </a:solidFill>
                          <a:latin typeface="Garamond" pitchFamily="18" charset="0"/>
                        </a:defRPr>
                      </a:lvl2pPr>
                      <a:lvl3pPr marL="1304925" indent="-395288" eaLnBrk="0" hangingPunct="0">
                        <a:spcBef>
                          <a:spcPct val="20000"/>
                        </a:spcBef>
                        <a:buClr>
                          <a:schemeClr val="tx2"/>
                        </a:buClr>
                        <a:defRPr sz="2000">
                          <a:solidFill>
                            <a:schemeClr val="tx1"/>
                          </a:solidFill>
                          <a:latin typeface="Garamond" pitchFamily="18" charset="0"/>
                        </a:defRPr>
                      </a:lvl3pPr>
                      <a:lvl4pPr marL="1693863" indent="-387350" eaLnBrk="0" hangingPunct="0">
                        <a:spcBef>
                          <a:spcPct val="20000"/>
                        </a:spcBef>
                        <a:defRPr>
                          <a:solidFill>
                            <a:schemeClr val="tx1"/>
                          </a:solidFill>
                          <a:latin typeface="Garamond" pitchFamily="18" charset="0"/>
                        </a:defRPr>
                      </a:lvl4pPr>
                      <a:lvl5pPr marL="2093913" indent="-398463" eaLnBrk="0" hangingPunct="0">
                        <a:spcBef>
                          <a:spcPct val="20000"/>
                        </a:spcBef>
                        <a:buClr>
                          <a:schemeClr val="folHlink"/>
                        </a:buClr>
                        <a:defRPr>
                          <a:solidFill>
                            <a:schemeClr val="tx1"/>
                          </a:solidFill>
                          <a:latin typeface="Garamond" pitchFamily="18" charset="0"/>
                        </a:defRPr>
                      </a:lvl5pPr>
                      <a:lvl6pPr marL="2551113" indent="-398463" eaLnBrk="0" fontAlgn="base" hangingPunct="0">
                        <a:spcBef>
                          <a:spcPct val="20000"/>
                        </a:spcBef>
                        <a:spcAft>
                          <a:spcPct val="0"/>
                        </a:spcAft>
                        <a:buClr>
                          <a:schemeClr val="folHlink"/>
                        </a:buClr>
                        <a:defRPr>
                          <a:solidFill>
                            <a:schemeClr val="tx1"/>
                          </a:solidFill>
                          <a:latin typeface="Garamond" pitchFamily="18" charset="0"/>
                        </a:defRPr>
                      </a:lvl6pPr>
                      <a:lvl7pPr marL="3008313" indent="-398463" eaLnBrk="0" fontAlgn="base" hangingPunct="0">
                        <a:spcBef>
                          <a:spcPct val="20000"/>
                        </a:spcBef>
                        <a:spcAft>
                          <a:spcPct val="0"/>
                        </a:spcAft>
                        <a:buClr>
                          <a:schemeClr val="folHlink"/>
                        </a:buClr>
                        <a:defRPr>
                          <a:solidFill>
                            <a:schemeClr val="tx1"/>
                          </a:solidFill>
                          <a:latin typeface="Garamond" pitchFamily="18" charset="0"/>
                        </a:defRPr>
                      </a:lvl7pPr>
                      <a:lvl8pPr marL="3465513" indent="-398463" eaLnBrk="0" fontAlgn="base" hangingPunct="0">
                        <a:spcBef>
                          <a:spcPct val="20000"/>
                        </a:spcBef>
                        <a:spcAft>
                          <a:spcPct val="0"/>
                        </a:spcAft>
                        <a:buClr>
                          <a:schemeClr val="folHlink"/>
                        </a:buClr>
                        <a:defRPr>
                          <a:solidFill>
                            <a:schemeClr val="tx1"/>
                          </a:solidFill>
                          <a:latin typeface="Garamond" pitchFamily="18" charset="0"/>
                        </a:defRPr>
                      </a:lvl8pPr>
                      <a:lvl9pPr marL="3922713" indent="-398463" eaLnBrk="0" fontAlgn="base" hangingPunct="0">
                        <a:spcBef>
                          <a:spcPct val="20000"/>
                        </a:spcBef>
                        <a:spcAft>
                          <a:spcPct val="0"/>
                        </a:spcAft>
                        <a:buClr>
                          <a:schemeClr val="folHlink"/>
                        </a:buClr>
                        <a:defRPr>
                          <a:solidFill>
                            <a:schemeClr val="tx1"/>
                          </a:solidFill>
                          <a:latin typeface="Garamond" pitchFamily="18"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en-US" sz="1600" b="1" i="0" u="none" strike="noStrike" cap="none" normalizeH="0" baseline="0" dirty="0">
                          <a:ln>
                            <a:noFill/>
                          </a:ln>
                          <a:solidFill>
                            <a:srgbClr val="FF66FF"/>
                          </a:solidFill>
                          <a:effectLst>
                            <a:outerShdw blurRad="38100" dist="38100" dir="2700000" algn="tl">
                              <a:srgbClr val="000000"/>
                            </a:outerShdw>
                          </a:effectLst>
                          <a:latin typeface="Garamond" pitchFamily="18" charset="0"/>
                        </a:rPr>
                        <a:t>ELISA IgM/IgG (</a:t>
                      </a:r>
                      <a:r>
                        <a:rPr kumimoji="0" lang="en-US" altLang="en-US" sz="1600" b="1" i="0" u="none" strike="noStrike" cap="none" normalizeH="0" baseline="0" dirty="0" err="1">
                          <a:ln>
                            <a:noFill/>
                          </a:ln>
                          <a:solidFill>
                            <a:srgbClr val="FF66FF"/>
                          </a:solidFill>
                          <a:effectLst>
                            <a:outerShdw blurRad="38100" dist="38100" dir="2700000" algn="tl">
                              <a:srgbClr val="000000"/>
                            </a:outerShdw>
                          </a:effectLst>
                          <a:latin typeface="Garamond" pitchFamily="18" charset="0"/>
                        </a:rPr>
                        <a:t>tốt</a:t>
                      </a:r>
                      <a:r>
                        <a:rPr kumimoji="0" lang="en-US" altLang="en-US" sz="1600" b="1" i="0" u="none" strike="noStrike" cap="none" normalizeH="0" baseline="0" dirty="0">
                          <a:ln>
                            <a:noFill/>
                          </a:ln>
                          <a:solidFill>
                            <a:srgbClr val="FF66FF"/>
                          </a:solidFill>
                          <a:effectLst>
                            <a:outerShdw blurRad="38100" dist="38100" dir="2700000" algn="tl">
                              <a:srgbClr val="000000"/>
                            </a:outerShdw>
                          </a:effectLst>
                          <a:latin typeface="Garamond" pitchFamily="18" charset="0"/>
                        </a:rPr>
                        <a:t> </a:t>
                      </a:r>
                      <a:r>
                        <a:rPr kumimoji="0" lang="en-US" altLang="en-US" sz="1600" b="1" i="0" u="none" strike="noStrike" cap="none" normalizeH="0" baseline="0" dirty="0" err="1">
                          <a:ln>
                            <a:noFill/>
                          </a:ln>
                          <a:solidFill>
                            <a:srgbClr val="FF66FF"/>
                          </a:solidFill>
                          <a:effectLst>
                            <a:outerShdw blurRad="38100" dist="38100" dir="2700000" algn="tl">
                              <a:srgbClr val="000000"/>
                            </a:outerShdw>
                          </a:effectLst>
                          <a:latin typeface="Garamond" pitchFamily="18" charset="0"/>
                        </a:rPr>
                        <a:t>nhất</a:t>
                      </a:r>
                      <a:r>
                        <a:rPr kumimoji="0" lang="en-US" altLang="en-US" sz="1600" b="1" i="0" u="none" strike="noStrike" cap="none" normalizeH="0" baseline="0" dirty="0">
                          <a:ln>
                            <a:noFill/>
                          </a:ln>
                          <a:solidFill>
                            <a:srgbClr val="FF66FF"/>
                          </a:solidFill>
                          <a:effectLst>
                            <a:outerShdw blurRad="38100" dist="38100" dir="2700000" algn="tl">
                              <a:srgbClr val="000000"/>
                            </a:outerShdw>
                          </a:effectLst>
                          <a:latin typeface="Garamond" pitchFamily="18" charset="0"/>
                        </a:rPr>
                        <a:t> </a:t>
                      </a:r>
                      <a:r>
                        <a:rPr kumimoji="0" lang="en-US" altLang="en-US" sz="1600" b="1" i="0" u="none" strike="noStrike" cap="none" normalizeH="0" baseline="0" dirty="0" err="1">
                          <a:ln>
                            <a:noFill/>
                          </a:ln>
                          <a:solidFill>
                            <a:srgbClr val="FF66FF"/>
                          </a:solidFill>
                          <a:effectLst>
                            <a:outerShdw blurRad="38100" dist="38100" dir="2700000" algn="tl">
                              <a:srgbClr val="000000"/>
                            </a:outerShdw>
                          </a:effectLst>
                          <a:latin typeface="Garamond" pitchFamily="18" charset="0"/>
                        </a:rPr>
                        <a:t>là</a:t>
                      </a:r>
                      <a:r>
                        <a:rPr kumimoji="0" lang="en-US" altLang="en-US" sz="1600" b="1" i="0" u="none" strike="noStrike" cap="none" normalizeH="0" baseline="0" dirty="0">
                          <a:ln>
                            <a:noFill/>
                          </a:ln>
                          <a:solidFill>
                            <a:srgbClr val="FF66FF"/>
                          </a:solidFill>
                          <a:effectLst>
                            <a:outerShdw blurRad="38100" dist="38100" dir="2700000" algn="tl">
                              <a:srgbClr val="000000"/>
                            </a:outerShdw>
                          </a:effectLst>
                          <a:latin typeface="Garamond" pitchFamily="18" charset="0"/>
                        </a:rPr>
                        <a:t> 2 </a:t>
                      </a:r>
                      <a:r>
                        <a:rPr kumimoji="0" lang="en-US" altLang="en-US" sz="1600" b="1" i="0" u="none" strike="noStrike" cap="none" normalizeH="0" baseline="0" dirty="0" err="1">
                          <a:ln>
                            <a:noFill/>
                          </a:ln>
                          <a:solidFill>
                            <a:srgbClr val="FF66FF"/>
                          </a:solidFill>
                          <a:effectLst>
                            <a:outerShdw blurRad="38100" dist="38100" dir="2700000" algn="tl">
                              <a:srgbClr val="000000"/>
                            </a:outerShdw>
                          </a:effectLst>
                          <a:latin typeface="Garamond" pitchFamily="18" charset="0"/>
                        </a:rPr>
                        <a:t>lần</a:t>
                      </a:r>
                      <a:r>
                        <a:rPr kumimoji="0" lang="en-US" altLang="en-US" sz="1600" b="1" i="0" u="none" strike="noStrike" cap="none" normalizeH="0" baseline="0" dirty="0">
                          <a:ln>
                            <a:noFill/>
                          </a:ln>
                          <a:solidFill>
                            <a:srgbClr val="FF66FF"/>
                          </a:solidFill>
                          <a:effectLst>
                            <a:outerShdw blurRad="38100" dist="38100" dir="2700000" algn="tl">
                              <a:srgbClr val="000000"/>
                            </a:outerShdw>
                          </a:effectLst>
                          <a:latin typeface="Garamond" pitchFamily="18" charset="0"/>
                        </a:rPr>
                        <a:t>)</a:t>
                      </a:r>
                    </a:p>
                  </a:txBody>
                  <a:tcPr marT="43251" marB="432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613BEED-9516-94B2-9DAE-7267AF90735E}"/>
              </a:ext>
            </a:extLst>
          </p:cNvPr>
          <p:cNvSpPr>
            <a:spLocks noGrp="1" noRot="1" noChangeArrowheads="1"/>
          </p:cNvSpPr>
          <p:nvPr>
            <p:ph type="ctrTitle"/>
          </p:nvPr>
        </p:nvSpPr>
        <p:spPr>
          <a:xfrm>
            <a:off x="914400" y="381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4200" dirty="0" err="1">
                <a:effectLst/>
                <a:latin typeface="Arial" panose="020B0604020202020204" pitchFamily="34" charset="0"/>
              </a:rPr>
              <a:t>Chẩn</a:t>
            </a:r>
            <a:r>
              <a:rPr lang="en-US" altLang="en-US" sz="4200" dirty="0">
                <a:effectLst/>
                <a:latin typeface="Arial" panose="020B0604020202020204" pitchFamily="34" charset="0"/>
              </a:rPr>
              <a:t> </a:t>
            </a:r>
            <a:r>
              <a:rPr lang="en-US" altLang="en-US" sz="4200" dirty="0" err="1">
                <a:effectLst/>
                <a:latin typeface="Arial" panose="020B0604020202020204" pitchFamily="34" charset="0"/>
              </a:rPr>
              <a:t>đoán</a:t>
            </a:r>
            <a:r>
              <a:rPr lang="en-US" altLang="en-US" sz="4200" dirty="0">
                <a:effectLst/>
                <a:latin typeface="Arial" panose="020B0604020202020204" pitchFamily="34" charset="0"/>
              </a:rPr>
              <a:t> </a:t>
            </a:r>
            <a:r>
              <a:rPr lang="en-US" altLang="en-US" sz="4200" dirty="0" err="1">
                <a:effectLst/>
                <a:latin typeface="Arial" panose="020B0604020202020204" pitchFamily="34" charset="0"/>
              </a:rPr>
              <a:t>phân</a:t>
            </a:r>
            <a:r>
              <a:rPr lang="en-US" altLang="en-US" sz="4200" dirty="0">
                <a:effectLst/>
                <a:latin typeface="Arial" panose="020B0604020202020204" pitchFamily="34" charset="0"/>
              </a:rPr>
              <a:t> </a:t>
            </a:r>
            <a:r>
              <a:rPr lang="en-US" altLang="en-US" sz="4200" dirty="0" err="1">
                <a:effectLst/>
                <a:latin typeface="Arial" panose="020B0604020202020204" pitchFamily="34" charset="0"/>
              </a:rPr>
              <a:t>biệt</a:t>
            </a:r>
            <a:endParaRPr lang="en-US" altLang="en-US" sz="4200" dirty="0">
              <a:effectLst/>
              <a:latin typeface="Arial" panose="020B0604020202020204" pitchFamily="34" charset="0"/>
            </a:endParaRPr>
          </a:p>
        </p:txBody>
      </p:sp>
      <p:sp>
        <p:nvSpPr>
          <p:cNvPr id="132099" name="Rectangle 3">
            <a:extLst>
              <a:ext uri="{FF2B5EF4-FFF2-40B4-BE49-F238E27FC236}">
                <a16:creationId xmlns:a16="http://schemas.microsoft.com/office/drawing/2014/main" id="{F5D43D20-66C7-B63D-297B-66EE0CE224D2}"/>
              </a:ext>
            </a:extLst>
          </p:cNvPr>
          <p:cNvSpPr>
            <a:spLocks noGrp="1" noChangeArrowheads="1"/>
          </p:cNvSpPr>
          <p:nvPr>
            <p:ph type="subTitle" idx="1"/>
          </p:nvPr>
        </p:nvSpPr>
        <p:spPr>
          <a:xfrm>
            <a:off x="685800" y="1524000"/>
            <a:ext cx="7696200" cy="1752600"/>
          </a:xfrm>
        </p:spPr>
        <p:txBody>
          <a:bodyPr>
            <a:noAutofit/>
          </a:bodyPr>
          <a:lstStyle/>
          <a:p>
            <a:pPr marL="0" indent="0" algn="l">
              <a:buFontTx/>
              <a:buNone/>
              <a:defRPr/>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Sốt</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phát</a:t>
            </a:r>
            <a:r>
              <a:rPr lang="en-US" sz="3000" dirty="0">
                <a:effectLst/>
                <a:latin typeface="Times New Roman" panose="02020603050405020304" pitchFamily="18" charset="0"/>
                <a:cs typeface="Times New Roman" panose="02020603050405020304" pitchFamily="18" charset="0"/>
              </a:rPr>
              <a:t> ban do virus</a:t>
            </a:r>
          </a:p>
          <a:p>
            <a:pPr marL="0" indent="0" algn="l">
              <a:buFontTx/>
              <a:buNone/>
              <a:defRPr/>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Sốt</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mò</a:t>
            </a:r>
            <a:r>
              <a:rPr lang="en-US" sz="3000" dirty="0">
                <a:effectLst/>
                <a:latin typeface="Times New Roman" panose="02020603050405020304" pitchFamily="18" charset="0"/>
                <a:cs typeface="Times New Roman" panose="02020603050405020304" pitchFamily="18" charset="0"/>
              </a:rPr>
              <a:t>.</a:t>
            </a:r>
          </a:p>
          <a:p>
            <a:pPr marL="0" indent="0" algn="l">
              <a:buFontTx/>
              <a:buNone/>
              <a:defRPr/>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Sốt</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rét</a:t>
            </a:r>
            <a:r>
              <a:rPr lang="en-US" sz="3000" dirty="0">
                <a:effectLst/>
                <a:latin typeface="Times New Roman" panose="02020603050405020304" pitchFamily="18" charset="0"/>
                <a:cs typeface="Times New Roman" panose="02020603050405020304" pitchFamily="18" charset="0"/>
              </a:rPr>
              <a:t>.</a:t>
            </a:r>
          </a:p>
          <a:p>
            <a:pPr marL="0" indent="0" algn="l">
              <a:buFontTx/>
              <a:buNone/>
              <a:defRPr/>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Nhiễm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khuẩn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huyết</a:t>
            </a:r>
            <a:r>
              <a:rPr lang="en-US" sz="3000" dirty="0">
                <a:effectLst/>
                <a:latin typeface="Times New Roman" panose="02020603050405020304" pitchFamily="18" charset="0"/>
                <a:cs typeface="Times New Roman" panose="02020603050405020304" pitchFamily="18" charset="0"/>
              </a:rPr>
              <a:t> do </a:t>
            </a:r>
            <a:r>
              <a:rPr lang="en-US" sz="3000" dirty="0" err="1">
                <a:effectLst/>
                <a:latin typeface="Times New Roman" panose="02020603050405020304" pitchFamily="18" charset="0"/>
                <a:cs typeface="Times New Roman" panose="02020603050405020304" pitchFamily="18" charset="0"/>
              </a:rPr>
              <a:t>liên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cầu</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lợn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não</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mô</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cầu</a:t>
            </a:r>
            <a:r>
              <a:rPr lang="en-US" sz="3000" dirty="0">
                <a:effectLst/>
                <a:latin typeface="Times New Roman" panose="02020603050405020304" pitchFamily="18" charset="0"/>
                <a:cs typeface="Times New Roman" panose="02020603050405020304" pitchFamily="18" charset="0"/>
              </a:rPr>
              <a:t>, vi </a:t>
            </a:r>
            <a:r>
              <a:rPr lang="en-US" sz="3000" dirty="0" err="1">
                <a:effectLst/>
                <a:latin typeface="Times New Roman" panose="02020603050405020304" pitchFamily="18" charset="0"/>
                <a:cs typeface="Times New Roman" panose="02020603050405020304" pitchFamily="18" charset="0"/>
              </a:rPr>
              <a:t>khuẩn</a:t>
            </a:r>
            <a:r>
              <a:rPr lang="en-US" sz="3000" dirty="0">
                <a:effectLst/>
                <a:latin typeface="Times New Roman" panose="02020603050405020304" pitchFamily="18" charset="0"/>
                <a:cs typeface="Times New Roman" panose="02020603050405020304" pitchFamily="18" charset="0"/>
              </a:rPr>
              <a:t> gram </a:t>
            </a:r>
            <a:r>
              <a:rPr lang="en-US" sz="3000" dirty="0" err="1">
                <a:effectLst/>
                <a:latin typeface="Times New Roman" panose="02020603050405020304" pitchFamily="18" charset="0"/>
                <a:cs typeface="Times New Roman" panose="02020603050405020304" pitchFamily="18" charset="0"/>
              </a:rPr>
              <a:t>âm</a:t>
            </a:r>
            <a:r>
              <a:rPr lang="en-US" sz="3000" dirty="0">
                <a:effectLst/>
                <a:latin typeface="Times New Roman" panose="02020603050405020304" pitchFamily="18" charset="0"/>
                <a:cs typeface="Times New Roman" panose="02020603050405020304" pitchFamily="18" charset="0"/>
              </a:rPr>
              <a:t>, …</a:t>
            </a:r>
          </a:p>
          <a:p>
            <a:pPr marL="0" indent="0" algn="l">
              <a:buFontTx/>
              <a:buNone/>
              <a:defRPr/>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Sốc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nhiễm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khuẩn</a:t>
            </a:r>
            <a:r>
              <a:rPr lang="en-US" sz="3000" dirty="0">
                <a:effectLst/>
                <a:latin typeface="Times New Roman" panose="02020603050405020304" pitchFamily="18" charset="0"/>
                <a:cs typeface="Times New Roman" panose="02020603050405020304" pitchFamily="18" charset="0"/>
              </a:rPr>
              <a:t>.</a:t>
            </a:r>
          </a:p>
          <a:p>
            <a:pPr marL="0" indent="0" algn="l">
              <a:buFontTx/>
              <a:buNone/>
              <a:defRPr/>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Các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bệnh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máu</a:t>
            </a:r>
            <a:r>
              <a:rPr lang="en-US" sz="3000" dirty="0">
                <a:effectLst/>
                <a:latin typeface="Times New Roman" panose="02020603050405020304" pitchFamily="18" charset="0"/>
                <a:cs typeface="Times New Roman" panose="02020603050405020304" pitchFamily="18" charset="0"/>
              </a:rPr>
              <a:t>.</a:t>
            </a:r>
          </a:p>
          <a:p>
            <a:pPr marL="0" indent="0" algn="l">
              <a:buFontTx/>
              <a:buNone/>
              <a:defRPr/>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Bệnh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lý</a:t>
            </a:r>
            <a:r>
              <a:rPr lang="en-US" sz="3000" dirty="0">
                <a:effectLst/>
                <a:latin typeface="Times New Roman" panose="02020603050405020304" pitchFamily="18" charset="0"/>
                <a:cs typeface="Times New Roman" panose="02020603050405020304" pitchFamily="18" charset="0"/>
              </a:rPr>
              <a:t> ổ </a:t>
            </a:r>
            <a:r>
              <a:rPr lang="en-US" sz="3000" dirty="0" err="1">
                <a:effectLst/>
                <a:latin typeface="Times New Roman" panose="02020603050405020304" pitchFamily="18" charset="0"/>
                <a:cs typeface="Times New Roman" panose="02020603050405020304" pitchFamily="18" charset="0"/>
              </a:rPr>
              <a:t>bụng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cấp</a:t>
            </a:r>
            <a:r>
              <a:rPr lang="en-US" sz="3000" dirty="0">
                <a:effectLst/>
                <a:latin typeface="Times New Roman" panose="02020603050405020304" pitchFamily="18" charset="0"/>
                <a:cs typeface="Times New Roman" panose="02020603050405020304" pitchFamily="18" charset="0"/>
              </a:rPr>
              <a:t>, …</a:t>
            </a:r>
          </a:p>
          <a:p>
            <a:pPr lvl="1">
              <a:lnSpc>
                <a:spcPct val="130000"/>
              </a:lnSpc>
              <a:buFont typeface="Wingdings" pitchFamily="2" charset="2"/>
              <a:buNone/>
              <a:defRPr/>
            </a:pPr>
            <a:endParaRPr lang="en-US" altLang="en-US" sz="3000" b="1" dirty="0">
              <a:latin typeface="Times New Roman" panose="02020603050405020304" pitchFamily="18" charset="0"/>
              <a:cs typeface="Times New Roman" panose="02020603050405020304" pitchFamily="18" charset="0"/>
            </a:endParaRPr>
          </a:p>
          <a:p>
            <a:pPr lvl="1">
              <a:lnSpc>
                <a:spcPct val="130000"/>
              </a:lnSpc>
              <a:buFont typeface="Wingdings" pitchFamily="2" charset="2"/>
              <a:buNone/>
              <a:defRPr/>
            </a:pPr>
            <a:endParaRPr lang="en-US" altLang="en-US" sz="3000" b="1" dirty="0">
              <a:latin typeface="Times New Roman" panose="02020603050405020304" pitchFamily="18" charset="0"/>
              <a:cs typeface="Times New Roman" panose="02020603050405020304" pitchFamily="18" charset="0"/>
            </a:endParaRPr>
          </a:p>
          <a:p>
            <a:pPr algn="l">
              <a:lnSpc>
                <a:spcPct val="130000"/>
              </a:lnSpc>
              <a:buFont typeface="Wingdings" pitchFamily="2" charset="2"/>
              <a:buChar char="Ø"/>
              <a:defRPr/>
            </a:pPr>
            <a:endParaRPr lang="en-US" altLang="en-US" sz="3000" dirty="0">
              <a:latin typeface="Times New Roman" panose="02020603050405020304" pitchFamily="18" charset="0"/>
              <a:cs typeface="Times New Roman" panose="02020603050405020304" pitchFamily="18" charset="0"/>
            </a:endParaRPr>
          </a:p>
          <a:p>
            <a:pPr algn="l">
              <a:defRPr/>
            </a:pPr>
            <a:endParaRPr lang="en-US" altLang="en-US"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EB957C-9C86-2F92-15B8-F98BDFB49C41}"/>
              </a:ext>
            </a:extLst>
          </p:cNvPr>
          <p:cNvSpPr>
            <a:spLocks noGrp="1"/>
          </p:cNvSpPr>
          <p:nvPr>
            <p:ph type="ctr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Dengue</a:t>
            </a:r>
          </a:p>
        </p:txBody>
      </p:sp>
      <p:sp>
        <p:nvSpPr>
          <p:cNvPr id="5" name="Subtitle 4">
            <a:extLst>
              <a:ext uri="{FF2B5EF4-FFF2-40B4-BE49-F238E27FC236}">
                <a16:creationId xmlns:a16="http://schemas.microsoft.com/office/drawing/2014/main" id="{4781AF44-51CE-B4CE-698E-FC900E164F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0434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92FA458-3713-EB0D-9D16-3C61E420591A}"/>
              </a:ext>
            </a:extLst>
          </p:cNvPr>
          <p:cNvSpPr>
            <a:spLocks noGrp="1" noRot="1" noChangeArrowheads="1"/>
          </p:cNvSpPr>
          <p:nvPr>
            <p:ph type="ctrTitle"/>
          </p:nvPr>
        </p:nvSpPr>
        <p:spPr>
          <a:xfrm>
            <a:off x="990600" y="457200"/>
            <a:ext cx="7772400" cy="74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3600" dirty="0">
                <a:solidFill>
                  <a:schemeClr val="hlink"/>
                </a:solidFill>
                <a:effectLst/>
                <a:latin typeface="Arial" panose="020B0604020202020204" pitchFamily="34" charset="0"/>
              </a:rPr>
              <a:t>       </a:t>
            </a:r>
            <a:r>
              <a:rPr lang="en-US" altLang="en-US" sz="3600" dirty="0" err="1">
                <a:effectLst/>
                <a:latin typeface="Arial" panose="020B0604020202020204" pitchFamily="34" charset="0"/>
              </a:rPr>
              <a:t>Xử</a:t>
            </a:r>
            <a:r>
              <a:rPr lang="en-US" altLang="en-US" sz="3600" dirty="0">
                <a:effectLst/>
                <a:latin typeface="Arial" panose="020B0604020202020204" pitchFamily="34" charset="0"/>
              </a:rPr>
              <a:t> </a:t>
            </a:r>
            <a:r>
              <a:rPr lang="en-US" altLang="en-US" sz="3600" dirty="0" err="1">
                <a:effectLst/>
                <a:latin typeface="Arial" panose="020B0604020202020204" pitchFamily="34" charset="0"/>
              </a:rPr>
              <a:t>trí</a:t>
            </a:r>
            <a:r>
              <a:rPr lang="en-US" altLang="en-US" sz="3600" dirty="0">
                <a:effectLst/>
                <a:latin typeface="Arial" panose="020B0604020202020204" pitchFamily="34" charset="0"/>
              </a:rPr>
              <a:t> ca </a:t>
            </a:r>
            <a:r>
              <a:rPr lang="en-US" altLang="en-US" sz="3600" dirty="0" err="1">
                <a:effectLst/>
                <a:latin typeface="Arial" panose="020B0604020202020204" pitchFamily="34" charset="0"/>
              </a:rPr>
              <a:t>bệnh</a:t>
            </a:r>
            <a:r>
              <a:rPr lang="en-US" altLang="en-US" sz="3600" dirty="0">
                <a:effectLst/>
                <a:latin typeface="Arial" panose="020B0604020202020204" pitchFamily="34" charset="0"/>
              </a:rPr>
              <a:t> Dengue</a:t>
            </a:r>
          </a:p>
        </p:txBody>
      </p:sp>
      <p:sp>
        <p:nvSpPr>
          <p:cNvPr id="23555" name="Rectangle 3">
            <a:extLst>
              <a:ext uri="{FF2B5EF4-FFF2-40B4-BE49-F238E27FC236}">
                <a16:creationId xmlns:a16="http://schemas.microsoft.com/office/drawing/2014/main" id="{901617FC-A341-6A48-0A2F-726A0261AFA8}"/>
              </a:ext>
            </a:extLst>
          </p:cNvPr>
          <p:cNvSpPr>
            <a:spLocks noGrp="1" noChangeArrowheads="1"/>
          </p:cNvSpPr>
          <p:nvPr>
            <p:ph type="subTitle" idx="1"/>
          </p:nvPr>
        </p:nvSpPr>
        <p:spPr>
          <a:xfrm>
            <a:off x="228600" y="1524000"/>
            <a:ext cx="84582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a:r>
              <a:rPr lang="en-US" altLang="en-US" sz="2400" dirty="0" err="1">
                <a:effectLst/>
                <a:latin typeface="Times New Roman" panose="02020603050405020304" pitchFamily="18" charset="0"/>
                <a:cs typeface="Times New Roman" panose="02020603050405020304" pitchFamily="18" charset="0"/>
              </a:rPr>
              <a:t>Bước</a:t>
            </a:r>
            <a:r>
              <a:rPr lang="en-US" altLang="en-US" sz="2400" dirty="0">
                <a:effectLst/>
                <a:latin typeface="Times New Roman" panose="02020603050405020304" pitchFamily="18" charset="0"/>
                <a:cs typeface="Times New Roman" panose="02020603050405020304" pitchFamily="18" charset="0"/>
              </a:rPr>
              <a:t> I: </a:t>
            </a:r>
            <a:r>
              <a:rPr lang="en-US" altLang="en-US" sz="2400" dirty="0" err="1">
                <a:effectLst/>
                <a:latin typeface="Times New Roman" panose="02020603050405020304" pitchFamily="18" charset="0"/>
                <a:cs typeface="Times New Roman" panose="02020603050405020304" pitchFamily="18" charset="0"/>
              </a:rPr>
              <a:t>đánh</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giá</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chung</a:t>
            </a:r>
            <a:endParaRPr lang="en-US" altLang="en-US" sz="2400" dirty="0">
              <a:effectLst/>
              <a:latin typeface="Times New Roman" panose="02020603050405020304" pitchFamily="18" charset="0"/>
              <a:cs typeface="Times New Roman" panose="02020603050405020304" pitchFamily="18" charset="0"/>
            </a:endParaRPr>
          </a:p>
          <a:p>
            <a:pPr lvl="1" algn="l">
              <a:buFont typeface="Wingdings" panose="05000000000000000000" pitchFamily="2" charset="2"/>
              <a:buChar char="Ø"/>
            </a:pPr>
            <a:r>
              <a:rPr lang="en-US" altLang="en-US" sz="2400" b="1" dirty="0" err="1">
                <a:effectLst/>
                <a:latin typeface="Times New Roman" panose="02020603050405020304" pitchFamily="18" charset="0"/>
                <a:cs typeface="Times New Roman" panose="02020603050405020304" pitchFamily="18" charset="0"/>
              </a:rPr>
              <a:t>Bệnh</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sử</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triệu</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chứng</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tiền</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sử</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bản</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thân</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và</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gia</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đình</a:t>
            </a:r>
            <a:endParaRPr lang="en-US" altLang="en-US" sz="2400" b="1" dirty="0">
              <a:effectLst/>
              <a:latin typeface="Times New Roman" panose="02020603050405020304" pitchFamily="18" charset="0"/>
              <a:cs typeface="Times New Roman" panose="02020603050405020304" pitchFamily="18" charset="0"/>
            </a:endParaRPr>
          </a:p>
          <a:p>
            <a:pPr lvl="1" algn="l">
              <a:buFont typeface="Wingdings" panose="05000000000000000000" pitchFamily="2" charset="2"/>
              <a:buChar char="Ø"/>
            </a:pPr>
            <a:r>
              <a:rPr lang="en-US" altLang="en-US" sz="2400" b="1" dirty="0" err="1">
                <a:effectLst/>
                <a:latin typeface="Times New Roman" panose="02020603050405020304" pitchFamily="18" charset="0"/>
                <a:cs typeface="Times New Roman" panose="02020603050405020304" pitchFamily="18" charset="0"/>
              </a:rPr>
              <a:t>Khám</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thực</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thể</a:t>
            </a:r>
            <a:r>
              <a:rPr lang="en-US" altLang="en-US" sz="2400" b="1" dirty="0">
                <a:effectLst/>
                <a:latin typeface="Times New Roman" panose="02020603050405020304" pitchFamily="18" charset="0"/>
                <a:cs typeface="Times New Roman" panose="02020603050405020304" pitchFamily="18" charset="0"/>
              </a:rPr>
              <a:t>, bao </a:t>
            </a:r>
            <a:r>
              <a:rPr lang="en-US" altLang="en-US" sz="2400" b="1" dirty="0" err="1">
                <a:effectLst/>
                <a:latin typeface="Times New Roman" panose="02020603050405020304" pitchFamily="18" charset="0"/>
                <a:cs typeface="Times New Roman" panose="02020603050405020304" pitchFamily="18" charset="0"/>
              </a:rPr>
              <a:t>gồm</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cả</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đánh</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giá</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tinh</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thần</a:t>
            </a:r>
            <a:endParaRPr lang="en-US" altLang="en-US" sz="2400" b="1" dirty="0">
              <a:effectLst/>
              <a:latin typeface="Times New Roman" panose="02020603050405020304" pitchFamily="18" charset="0"/>
              <a:cs typeface="Times New Roman" panose="02020603050405020304" pitchFamily="18" charset="0"/>
            </a:endParaRPr>
          </a:p>
          <a:p>
            <a:pPr lvl="1" algn="l">
              <a:buFont typeface="Wingdings" panose="05000000000000000000" pitchFamily="2" charset="2"/>
              <a:buChar char="Ø"/>
            </a:pPr>
            <a:r>
              <a:rPr lang="en-US" altLang="en-US" sz="2400" b="1" dirty="0">
                <a:effectLst/>
                <a:latin typeface="Times New Roman" panose="02020603050405020304" pitchFamily="18" charset="0"/>
                <a:cs typeface="Times New Roman" panose="02020603050405020304" pitchFamily="18" charset="0"/>
              </a:rPr>
              <a:t>XN </a:t>
            </a:r>
            <a:r>
              <a:rPr lang="en-US" altLang="en-US" sz="2400" b="1" dirty="0" err="1">
                <a:effectLst/>
                <a:latin typeface="Times New Roman" panose="02020603050405020304" pitchFamily="18" charset="0"/>
                <a:cs typeface="Times New Roman" panose="02020603050405020304" pitchFamily="18" charset="0"/>
              </a:rPr>
              <a:t>thường</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quy</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và</a:t>
            </a:r>
            <a:r>
              <a:rPr lang="en-US" altLang="en-US" sz="2400" b="1" dirty="0">
                <a:effectLst/>
                <a:latin typeface="Times New Roman" panose="02020603050405020304" pitchFamily="18" charset="0"/>
                <a:cs typeface="Times New Roman" panose="02020603050405020304" pitchFamily="18" charset="0"/>
              </a:rPr>
              <a:t> XN </a:t>
            </a:r>
            <a:r>
              <a:rPr lang="en-US" altLang="en-US" sz="2400" b="1" dirty="0" err="1">
                <a:effectLst/>
                <a:latin typeface="Times New Roman" panose="02020603050405020304" pitchFamily="18" charset="0"/>
                <a:cs typeface="Times New Roman" panose="02020603050405020304" pitchFamily="18" charset="0"/>
              </a:rPr>
              <a:t>chẩn</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đoán</a:t>
            </a:r>
            <a:r>
              <a:rPr lang="en-US" altLang="en-US" sz="2400" b="1" dirty="0">
                <a:effectLst/>
                <a:latin typeface="Times New Roman" panose="02020603050405020304" pitchFamily="18" charset="0"/>
                <a:cs typeface="Times New Roman" panose="02020603050405020304" pitchFamily="18" charset="0"/>
              </a:rPr>
              <a:t> Dengue</a:t>
            </a:r>
          </a:p>
          <a:p>
            <a:pPr algn="l"/>
            <a:r>
              <a:rPr lang="en-US" altLang="en-US" sz="2400" dirty="0" err="1">
                <a:effectLst/>
                <a:latin typeface="Times New Roman" panose="02020603050405020304" pitchFamily="18" charset="0"/>
                <a:cs typeface="Times New Roman" panose="02020603050405020304" pitchFamily="18" charset="0"/>
              </a:rPr>
              <a:t>Bước</a:t>
            </a:r>
            <a:r>
              <a:rPr lang="en-US" altLang="en-US" sz="2400" dirty="0">
                <a:effectLst/>
                <a:latin typeface="Times New Roman" panose="02020603050405020304" pitchFamily="18" charset="0"/>
                <a:cs typeface="Times New Roman" panose="02020603050405020304" pitchFamily="18" charset="0"/>
              </a:rPr>
              <a:t> II: </a:t>
            </a:r>
            <a:r>
              <a:rPr lang="en-US" altLang="en-US" sz="2400" dirty="0" err="1">
                <a:effectLst/>
                <a:latin typeface="Times New Roman" panose="02020603050405020304" pitchFamily="18" charset="0"/>
                <a:cs typeface="Times New Roman" panose="02020603050405020304" pitchFamily="18" charset="0"/>
              </a:rPr>
              <a:t>chẩn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đoán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đánh</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giá</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giai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đoạn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và</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độ</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nặng</a:t>
            </a:r>
            <a:endParaRPr lang="en-US" altLang="en-US" sz="2400" dirty="0">
              <a:effectLst/>
              <a:latin typeface="Times New Roman" panose="02020603050405020304" pitchFamily="18" charset="0"/>
              <a:cs typeface="Times New Roman" panose="02020603050405020304" pitchFamily="18" charset="0"/>
            </a:endParaRPr>
          </a:p>
          <a:p>
            <a:pPr algn="l"/>
            <a:r>
              <a:rPr lang="en-US" altLang="en-US" sz="2400" dirty="0" err="1">
                <a:effectLst/>
                <a:latin typeface="Times New Roman" panose="02020603050405020304" pitchFamily="18" charset="0"/>
                <a:cs typeface="Times New Roman" panose="02020603050405020304" pitchFamily="18" charset="0"/>
              </a:rPr>
              <a:t>Bước</a:t>
            </a:r>
            <a:r>
              <a:rPr lang="en-US" altLang="en-US" sz="2400" dirty="0">
                <a:effectLst/>
                <a:latin typeface="Times New Roman" panose="02020603050405020304" pitchFamily="18" charset="0"/>
                <a:cs typeface="Times New Roman" panose="02020603050405020304" pitchFamily="18" charset="0"/>
              </a:rPr>
              <a:t> III: </a:t>
            </a:r>
            <a:r>
              <a:rPr lang="en-US" altLang="en-US" sz="2400" dirty="0" err="1">
                <a:effectLst/>
                <a:latin typeface="Times New Roman" panose="02020603050405020304" pitchFamily="18" charset="0"/>
                <a:cs typeface="Times New Roman" panose="02020603050405020304" pitchFamily="18" charset="0"/>
              </a:rPr>
              <a:t>xử</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trí</a:t>
            </a:r>
            <a:endParaRPr lang="en-US" altLang="en-US" sz="2400" dirty="0">
              <a:effectLst/>
              <a:latin typeface="Times New Roman" panose="02020603050405020304" pitchFamily="18" charset="0"/>
              <a:cs typeface="Times New Roman" panose="02020603050405020304" pitchFamily="18" charset="0"/>
            </a:endParaRPr>
          </a:p>
          <a:p>
            <a:pPr lvl="1" algn="l">
              <a:buFont typeface="Wingdings" panose="05000000000000000000" pitchFamily="2" charset="2"/>
              <a:buChar char="Ø"/>
            </a:pPr>
            <a:r>
              <a:rPr lang="en-US" altLang="en-US" sz="2400" b="1" dirty="0" err="1">
                <a:effectLst/>
                <a:latin typeface="Times New Roman" panose="02020603050405020304" pitchFamily="18" charset="0"/>
                <a:cs typeface="Times New Roman" panose="02020603050405020304" pitchFamily="18" charset="0"/>
              </a:rPr>
              <a:t>Thông</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báo</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bệnh</a:t>
            </a:r>
            <a:endParaRPr lang="en-US" altLang="en-US" sz="2400" b="1" dirty="0">
              <a:effectLst/>
              <a:latin typeface="Times New Roman" panose="02020603050405020304" pitchFamily="18" charset="0"/>
              <a:cs typeface="Times New Roman" panose="02020603050405020304" pitchFamily="18" charset="0"/>
            </a:endParaRPr>
          </a:p>
          <a:p>
            <a:pPr lvl="1" algn="l">
              <a:buFont typeface="Wingdings" panose="05000000000000000000" pitchFamily="2" charset="2"/>
              <a:buChar char="Ø"/>
            </a:pPr>
            <a:r>
              <a:rPr lang="en-US" altLang="en-US" sz="2400" b="1" dirty="0" err="1">
                <a:effectLst/>
                <a:latin typeface="Times New Roman" panose="02020603050405020304" pitchFamily="18" charset="0"/>
                <a:cs typeface="Times New Roman" panose="02020603050405020304" pitchFamily="18" charset="0"/>
              </a:rPr>
              <a:t>Quyết</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định</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xử</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trí</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phụ</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thuộc</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vào</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biểu</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hiện</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lâm</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sàng</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và</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các</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yếu</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tố</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khác</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để</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quyết</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định</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bệnh</a:t>
            </a:r>
            <a:r>
              <a:rPr lang="en-US" altLang="en-US" sz="2400" b="1" dirty="0">
                <a:effectLst/>
                <a:latin typeface="Times New Roman" panose="02020603050405020304" pitchFamily="18" charset="0"/>
                <a:cs typeface="Times New Roman" panose="02020603050405020304" pitchFamily="18" charset="0"/>
              </a:rPr>
              <a:t> </a:t>
            </a:r>
            <a:r>
              <a:rPr lang="en-US" altLang="en-US" sz="2400" b="1" dirty="0" err="1">
                <a:effectLst/>
                <a:latin typeface="Times New Roman" panose="02020603050405020304" pitchFamily="18" charset="0"/>
                <a:cs typeface="Times New Roman" panose="02020603050405020304" pitchFamily="18" charset="0"/>
              </a:rPr>
              <a:t>nhân</a:t>
            </a:r>
            <a:r>
              <a:rPr lang="en-US" altLang="en-US" sz="2400" b="1" dirty="0">
                <a:effectLst/>
                <a:latin typeface="Times New Roman" panose="02020603050405020304" pitchFamily="18" charset="0"/>
                <a:cs typeface="Times New Roman" panose="02020603050405020304" pitchFamily="18" charset="0"/>
              </a:rPr>
              <a:t>:</a:t>
            </a:r>
          </a:p>
          <a:p>
            <a:pPr lvl="2" algn="l"/>
            <a:r>
              <a:rPr lang="en-US" altLang="en-US" sz="2400" dirty="0">
                <a:effectLst/>
                <a:latin typeface="Times New Roman" panose="02020603050405020304" pitchFamily="18" charset="0"/>
                <a:cs typeface="Times New Roman" panose="02020603050405020304" pitchFamily="18" charset="0"/>
              </a:rPr>
              <a:t>Theo </a:t>
            </a:r>
            <a:r>
              <a:rPr lang="en-US" altLang="en-US" sz="2400" dirty="0" err="1">
                <a:effectLst/>
                <a:latin typeface="Times New Roman" panose="02020603050405020304" pitchFamily="18" charset="0"/>
                <a:cs typeface="Times New Roman" panose="02020603050405020304" pitchFamily="18" charset="0"/>
              </a:rPr>
              <a:t>dõi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tại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nhà</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nhóm</a:t>
            </a:r>
            <a:r>
              <a:rPr lang="en-US" altLang="en-US" sz="2400" dirty="0">
                <a:effectLst/>
                <a:latin typeface="Times New Roman" panose="02020603050405020304" pitchFamily="18" charset="0"/>
                <a:cs typeface="Times New Roman" panose="02020603050405020304" pitchFamily="18" charset="0"/>
              </a:rPr>
              <a:t> A)</a:t>
            </a:r>
          </a:p>
          <a:p>
            <a:pPr lvl="2" algn="l"/>
            <a:r>
              <a:rPr lang="en-US" altLang="en-US" sz="2400" dirty="0" err="1">
                <a:effectLst/>
                <a:latin typeface="Times New Roman" panose="02020603050405020304" pitchFamily="18" charset="0"/>
                <a:cs typeface="Times New Roman" panose="02020603050405020304" pitchFamily="18" charset="0"/>
              </a:rPr>
              <a:t>Nhập</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viện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để</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điều</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trị</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nhóm</a:t>
            </a:r>
            <a:r>
              <a:rPr lang="en-US" altLang="en-US" sz="2400" dirty="0">
                <a:effectLst/>
                <a:latin typeface="Times New Roman" panose="02020603050405020304" pitchFamily="18" charset="0"/>
                <a:cs typeface="Times New Roman" panose="02020603050405020304" pitchFamily="18" charset="0"/>
              </a:rPr>
              <a:t> B)</a:t>
            </a:r>
          </a:p>
          <a:p>
            <a:pPr lvl="2" algn="l"/>
            <a:r>
              <a:rPr lang="en-US" altLang="en-US" sz="2400" dirty="0" err="1">
                <a:effectLst/>
                <a:latin typeface="Times New Roman" panose="02020603050405020304" pitchFamily="18" charset="0"/>
                <a:cs typeface="Times New Roman" panose="02020603050405020304" pitchFamily="18" charset="0"/>
              </a:rPr>
              <a:t>Cần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điều</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trị</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tại</a:t>
            </a:r>
            <a:r>
              <a:rPr lang="en-US" altLang="en-US" sz="2400" dirty="0">
                <a:effectLst/>
                <a:latin typeface="Times New Roman" panose="02020603050405020304" pitchFamily="18" charset="0"/>
                <a:cs typeface="Times New Roman" panose="02020603050405020304" pitchFamily="18" charset="0"/>
              </a:rPr>
              <a:t> khoa </a:t>
            </a:r>
            <a:r>
              <a:rPr lang="en-US" altLang="en-US" sz="2400" dirty="0" err="1">
                <a:effectLst/>
                <a:latin typeface="Times New Roman" panose="02020603050405020304" pitchFamily="18" charset="0"/>
                <a:cs typeface="Times New Roman" panose="02020603050405020304" pitchFamily="18" charset="0"/>
              </a:rPr>
              <a:t>Hồi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sức</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tích</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cực</a:t>
            </a:r>
            <a:r>
              <a:rPr lang="en-US" altLang="en-US" sz="2400" dirty="0">
                <a:effectLst/>
                <a:latin typeface="Times New Roman" panose="02020603050405020304" pitchFamily="18" charset="0"/>
                <a:cs typeface="Times New Roman" panose="02020603050405020304" pitchFamily="18" charset="0"/>
              </a:rPr>
              <a:t> - ICU (</a:t>
            </a:r>
            <a:r>
              <a:rPr lang="en-US" altLang="en-US" sz="2400" dirty="0" err="1">
                <a:effectLst/>
                <a:latin typeface="Times New Roman" panose="02020603050405020304" pitchFamily="18" charset="0"/>
                <a:cs typeface="Times New Roman" panose="02020603050405020304" pitchFamily="18" charset="0"/>
              </a:rPr>
              <a:t>nhóm</a:t>
            </a:r>
            <a:r>
              <a:rPr lang="en-US" altLang="en-US" sz="2400" dirty="0">
                <a:effectLst/>
                <a:latin typeface="Times New Roman" panose="02020603050405020304" pitchFamily="18" charset="0"/>
                <a:cs typeface="Times New Roman" panose="02020603050405020304" pitchFamily="18" charset="0"/>
              </a:rPr>
              <a:t> C)</a:t>
            </a:r>
          </a:p>
          <a:p>
            <a:pPr algn="l">
              <a:buClrTx/>
              <a:buFont typeface="Wingdings" panose="05000000000000000000" pitchFamily="2" charset="2"/>
              <a:buChar char="Ø"/>
            </a:pPr>
            <a:endParaRPr lang="en-US" altLang="en-US" sz="240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TIÊU CHUẨN NHẬP VIỆN</a:t>
            </a:r>
            <a:endParaRPr lang="vi-VN"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Autofit/>
          </a:bodyPr>
          <a:lstStyle/>
          <a:p>
            <a:pPr algn="just"/>
            <a:r>
              <a:rPr lang="nl-NL" sz="2000" dirty="0">
                <a:latin typeface="Times New Roman" panose="02020603050405020304" pitchFamily="18" charset="0"/>
                <a:cs typeface="Times New Roman" panose="02020603050405020304" pitchFamily="18" charset="0"/>
              </a:rPr>
              <a:t>Khi có dấu hiệu cảnh báo (thường từ ngày 3 của bệnh trở đi):</a:t>
            </a:r>
            <a:endParaRPr lang="vi-VN" sz="2000" dirty="0">
              <a:latin typeface="Times New Roman" panose="02020603050405020304" pitchFamily="18" charset="0"/>
              <a:cs typeface="Times New Roman" panose="02020603050405020304" pitchFamily="18" charset="0"/>
            </a:endParaRPr>
          </a:p>
          <a:p>
            <a:pPr lvl="0" algn="just"/>
            <a:r>
              <a:rPr lang="nl-NL" sz="2000" dirty="0">
                <a:latin typeface="Times New Roman" panose="02020603050405020304" pitchFamily="18" charset="0"/>
                <a:cs typeface="Times New Roman" panose="02020603050405020304" pitchFamily="18" charset="0"/>
              </a:rPr>
              <a:t>Vật vã, lừ đừ, li bì</a:t>
            </a:r>
            <a:endParaRPr lang="vi-VN" sz="2000" dirty="0">
              <a:latin typeface="Times New Roman" panose="02020603050405020304" pitchFamily="18" charset="0"/>
              <a:cs typeface="Times New Roman" panose="02020603050405020304" pitchFamily="18" charset="0"/>
            </a:endParaRPr>
          </a:p>
          <a:p>
            <a:pPr lvl="0" algn="just"/>
            <a:r>
              <a:rPr lang="nl-NL" sz="2000" dirty="0">
                <a:latin typeface="Times New Roman" panose="02020603050405020304" pitchFamily="18" charset="0"/>
                <a:cs typeface="Times New Roman" panose="02020603050405020304" pitchFamily="18" charset="0"/>
              </a:rPr>
              <a:t>Đau bụng hoặc tăng cảm giác đau vùng gan</a:t>
            </a:r>
            <a:endParaRPr lang="vi-VN" sz="2000" dirty="0">
              <a:latin typeface="Times New Roman" panose="02020603050405020304" pitchFamily="18" charset="0"/>
              <a:cs typeface="Times New Roman" panose="02020603050405020304" pitchFamily="18" charset="0"/>
            </a:endParaRPr>
          </a:p>
          <a:p>
            <a:pPr lvl="0" algn="just"/>
            <a:r>
              <a:rPr lang="en-US" sz="2000" dirty="0" err="1">
                <a:latin typeface="Times New Roman" panose="02020603050405020304" pitchFamily="18" charset="0"/>
                <a:cs typeface="Times New Roman" panose="02020603050405020304" pitchFamily="18" charset="0"/>
              </a:rPr>
              <a:t>Gan</a:t>
            </a:r>
            <a:r>
              <a:rPr lang="en-US" sz="2000" dirty="0">
                <a:latin typeface="Times New Roman" panose="02020603050405020304" pitchFamily="18" charset="0"/>
                <a:cs typeface="Times New Roman" panose="02020603050405020304" pitchFamily="18" charset="0"/>
              </a:rPr>
              <a:t> to &gt; 2 cm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men </a:t>
            </a:r>
            <a:r>
              <a:rPr lang="en-US" sz="2000" dirty="0" err="1">
                <a:solidFill>
                  <a:srgbClr val="FF0000"/>
                </a:solidFill>
                <a:latin typeface="Times New Roman" panose="02020603050405020304" pitchFamily="18" charset="0"/>
                <a:cs typeface="Times New Roman" panose="02020603050405020304" pitchFamily="18" charset="0"/>
              </a:rPr>
              <a:t>gan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tăng</a:t>
            </a:r>
            <a:r>
              <a:rPr lang="en-US" sz="2000" dirty="0">
                <a:solidFill>
                  <a:srgbClr val="FF0000"/>
                </a:solidFill>
                <a:latin typeface="Times New Roman" panose="02020603050405020304" pitchFamily="18" charset="0"/>
                <a:cs typeface="Times New Roman" panose="02020603050405020304" pitchFamily="18" charset="0"/>
              </a:rPr>
              <a:t> ≥ 400 U/l</a:t>
            </a:r>
            <a:endParaRPr lang="vi-VN" sz="2000" dirty="0">
              <a:solidFill>
                <a:srgbClr val="FF0000"/>
              </a:solidFill>
              <a:latin typeface="Times New Roman" panose="02020603050405020304" pitchFamily="18" charset="0"/>
              <a:cs typeface="Times New Roman" panose="02020603050405020304" pitchFamily="18" charset="0"/>
            </a:endParaRPr>
          </a:p>
          <a:p>
            <a:pPr lvl="0" algn="just"/>
            <a:r>
              <a:rPr lang="en-US" sz="2000" dirty="0" err="1">
                <a:solidFill>
                  <a:srgbClr val="FF0000"/>
                </a:solidFill>
                <a:latin typeface="Times New Roman" panose="02020603050405020304" pitchFamily="18" charset="0"/>
                <a:cs typeface="Times New Roman" panose="02020603050405020304" pitchFamily="18" charset="0"/>
              </a:rPr>
              <a:t>Nôn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ói</a:t>
            </a:r>
            <a:r>
              <a:rPr lang="en-US" sz="2000" dirty="0">
                <a:solidFill>
                  <a:srgbClr val="FF0000"/>
                </a:solidFill>
                <a:latin typeface="Times New Roman" panose="02020603050405020304" pitchFamily="18" charset="0"/>
                <a:cs typeface="Times New Roman" panose="02020603050405020304" pitchFamily="18" charset="0"/>
              </a:rPr>
              <a:t> &gt;= 3 </a:t>
            </a:r>
            <a:r>
              <a:rPr lang="en-US" sz="2000" dirty="0" err="1">
                <a:solidFill>
                  <a:srgbClr val="FF0000"/>
                </a:solidFill>
                <a:latin typeface="Times New Roman" panose="02020603050405020304" pitchFamily="18" charset="0"/>
                <a:cs typeface="Times New Roman" panose="02020603050405020304" pitchFamily="18" charset="0"/>
              </a:rPr>
              <a:t>lần</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cs typeface="Times New Roman" panose="02020603050405020304" pitchFamily="18" charset="0"/>
              </a:rPr>
              <a:t>giờ</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hoặc</a:t>
            </a:r>
            <a:r>
              <a:rPr lang="en-US" sz="2000" dirty="0">
                <a:solidFill>
                  <a:srgbClr val="FF0000"/>
                </a:solidFill>
                <a:latin typeface="Times New Roman" panose="02020603050405020304" pitchFamily="18" charset="0"/>
                <a:cs typeface="Times New Roman" panose="02020603050405020304" pitchFamily="18" charset="0"/>
              </a:rPr>
              <a:t> 4 </a:t>
            </a:r>
            <a:r>
              <a:rPr lang="en-US" sz="2000" dirty="0" err="1">
                <a:solidFill>
                  <a:srgbClr val="FF0000"/>
                </a:solidFill>
                <a:latin typeface="Times New Roman" panose="02020603050405020304" pitchFamily="18" charset="0"/>
                <a:cs typeface="Times New Roman" panose="02020603050405020304" pitchFamily="18" charset="0"/>
              </a:rPr>
              <a:t>lần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vòng</a:t>
            </a:r>
            <a:r>
              <a:rPr lang="en-US" sz="2000" dirty="0">
                <a:solidFill>
                  <a:srgbClr val="FF0000"/>
                </a:solidFill>
                <a:latin typeface="Times New Roman" panose="02020603050405020304" pitchFamily="18" charset="0"/>
                <a:cs typeface="Times New Roman" panose="02020603050405020304" pitchFamily="18" charset="0"/>
              </a:rPr>
              <a:t> 6 </a:t>
            </a:r>
            <a:r>
              <a:rPr lang="en-US" sz="2000" dirty="0" err="1">
                <a:solidFill>
                  <a:srgbClr val="FF0000"/>
                </a:solidFill>
                <a:latin typeface="Times New Roman" panose="02020603050405020304" pitchFamily="18" charset="0"/>
                <a:cs typeface="Times New Roman" panose="02020603050405020304" pitchFamily="18" charset="0"/>
              </a:rPr>
              <a:t>giờ</a:t>
            </a:r>
            <a:endParaRPr lang="vi-VN" sz="2000" dirty="0">
              <a:solidFill>
                <a:srgbClr val="FF0000"/>
              </a:solidFill>
              <a:latin typeface="Times New Roman" panose="02020603050405020304" pitchFamily="18" charset="0"/>
              <a:cs typeface="Times New Roman" panose="02020603050405020304" pitchFamily="18" charset="0"/>
            </a:endParaRPr>
          </a:p>
          <a:p>
            <a:pPr lvl="0" algn="just"/>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mạc</a:t>
            </a:r>
            <a:endParaRPr lang="vi-VN" sz="2000" dirty="0">
              <a:latin typeface="Times New Roman" panose="02020603050405020304" pitchFamily="18" charset="0"/>
              <a:cs typeface="Times New Roman" panose="02020603050405020304" pitchFamily="18" charset="0"/>
            </a:endParaRPr>
          </a:p>
          <a:p>
            <a:pPr lvl="0" algn="just"/>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endParaRPr lang="vi-VN" sz="2000" dirty="0">
              <a:latin typeface="Times New Roman" panose="02020603050405020304" pitchFamily="18" charset="0"/>
              <a:cs typeface="Times New Roman" panose="02020603050405020304" pitchFamily="18" charset="0"/>
            </a:endParaRPr>
          </a:p>
          <a:p>
            <a:pPr lvl="0" algn="just"/>
            <a:r>
              <a:rPr lang="en-US" sz="2000" dirty="0" err="1">
                <a:latin typeface="Times New Roman" panose="02020603050405020304" pitchFamily="18" charset="0"/>
                <a:cs typeface="Times New Roman" panose="02020603050405020304" pitchFamily="18" charset="0"/>
              </a:rPr>
              <a:t>Hct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chóng</a:t>
            </a:r>
            <a:r>
              <a:rPr lang="en-US" sz="2000" dirty="0">
                <a:latin typeface="Times New Roman" panose="02020603050405020304" pitchFamily="18" charset="0"/>
                <a:cs typeface="Times New Roman" panose="02020603050405020304" pitchFamily="18" charset="0"/>
              </a:rPr>
              <a:t> ≤ 100.000/mm</a:t>
            </a:r>
            <a:r>
              <a:rPr lang="en-US" sz="2000" baseline="30000" dirty="0">
                <a:latin typeface="Times New Roman" panose="02020603050405020304" pitchFamily="18" charset="0"/>
                <a:cs typeface="Times New Roman" panose="02020603050405020304" pitchFamily="18" charset="0"/>
              </a:rPr>
              <a:t>3</a:t>
            </a:r>
            <a:endParaRPr lang="vi-VN" sz="20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14ED0A33-0A97-C304-E0F4-BABE0339354D}"/>
              </a:ext>
            </a:extLst>
          </p:cNvPr>
          <p:cNvSpPr>
            <a:spLocks noGrp="1"/>
          </p:cNvSpPr>
          <p:nvPr>
            <p:ph sz="half" idx="2"/>
          </p:nvPr>
        </p:nvSpPr>
        <p:spPr/>
        <p:txBody>
          <a:bodyPr>
            <a:normAutofit fontScale="92500"/>
          </a:bodyPr>
          <a:lstStyle/>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xét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endParaRPr lang="vi-VN"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Gia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endParaRPr lang="vi-VN"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endParaRPr lang="vi-VN"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endParaRPr lang="vi-VN"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kèm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gan</a:t>
            </a:r>
            <a:r>
              <a:rPr lang="en-US" sz="2400" dirty="0">
                <a:latin typeface="Times New Roman" panose="02020603050405020304" pitchFamily="18" charset="0"/>
                <a:cs typeface="Times New Roman" panose="02020603050405020304" pitchFamily="18" charset="0"/>
              </a:rPr>
              <a:t>, hen, COPD </a:t>
            </a:r>
            <a:r>
              <a:rPr lang="en-US" sz="2400" dirty="0" err="1">
                <a:latin typeface="Times New Roman" panose="02020603050405020304" pitchFamily="18" charset="0"/>
                <a:cs typeface="Times New Roman" panose="02020603050405020304" pitchFamily="18" charset="0"/>
              </a:rPr>
              <a:t>kém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tan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6928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A63E3CC-E030-2E46-1D13-EFC049FE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00738"/>
            <a:ext cx="8458200" cy="645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41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75" y="583536"/>
            <a:ext cx="7886700" cy="742157"/>
          </a:xfrm>
        </p:spPr>
        <p:txBody>
          <a:bodyPr>
            <a:noAutofit/>
          </a:bodyPr>
          <a:lstStyle/>
          <a:p>
            <a:pPr algn="ct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chứng</a:t>
            </a:r>
            <a:endParaRPr lang="vi-VN"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568879"/>
            <a:ext cx="8210550" cy="4679948"/>
          </a:xfrm>
        </p:spPr>
        <p:txBody>
          <a:bodyPr>
            <a:noAutofit/>
          </a:bodyPr>
          <a:lstStyle/>
          <a:p>
            <a:pPr marL="0" marR="0" indent="0" algn="just">
              <a:spcBef>
                <a:spcPts val="60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38,5°C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paracetamol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15mg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/kg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4 - 6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paracetamol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60mg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/kg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aspirin (acetylsalicylic acid),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analgin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ibuprofen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84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75" y="583536"/>
            <a:ext cx="7886700" cy="742157"/>
          </a:xfrm>
        </p:spPr>
        <p:txBody>
          <a:bodyPr>
            <a:noAutofit/>
          </a:bodyPr>
          <a:lstStyle/>
          <a:p>
            <a:pPr algn="ctr"/>
            <a:r>
              <a:rPr lang="en-US" sz="3000" dirty="0" err="1">
                <a:latin typeface="Times New Roman" panose="02020603050405020304" pitchFamily="18" charset="0"/>
                <a:cs typeface="Times New Roman" panose="02020603050405020304" pitchFamily="18" charset="0"/>
              </a:rPr>
              <a:t>Bù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dịch</a:t>
            </a:r>
            <a:endParaRPr lang="vi-VN"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6725" y="1143000"/>
            <a:ext cx="8210550" cy="4318355"/>
          </a:xfrm>
        </p:spPr>
        <p:txBody>
          <a:bodyPr>
            <a:noAutofit/>
          </a:bodyPr>
          <a:lstStyle/>
          <a:p>
            <a:pPr marL="0" marR="0" algn="just">
              <a:lnSpc>
                <a:spcPct val="150000"/>
              </a:lnSpc>
              <a:spcBef>
                <a:spcPts val="600"/>
              </a:spcBef>
              <a:spcAft>
                <a:spcPts val="0"/>
              </a:spcAft>
            </a:pP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oresol</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loãng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50000"/>
              </a:lnSpc>
              <a:spcBef>
                <a:spcPts val="60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xị</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50000"/>
              </a:lnSpc>
              <a:spcBef>
                <a:spcPts val="60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86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75" y="583536"/>
            <a:ext cx="7886700" cy="742157"/>
          </a:xfrm>
        </p:spPr>
        <p:txBody>
          <a:bodyPr>
            <a:noAutofit/>
          </a:bodyPr>
          <a:lstStyle/>
          <a:p>
            <a:pPr algn="ctr"/>
            <a:r>
              <a:rPr lang="en-US" sz="3000"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dõi</a:t>
            </a:r>
            <a:endParaRPr lang="vi-VN"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325693"/>
            <a:ext cx="8210550" cy="4318355"/>
          </a:xfrm>
        </p:spPr>
        <p:txBody>
          <a:bodyPr>
            <a:noAutofit/>
          </a:bodyPr>
          <a:lstStyle/>
          <a:p>
            <a:pPr marL="0" marR="0" indent="0">
              <a:spcBef>
                <a:spcPts val="600"/>
              </a:spcBef>
              <a:spcAft>
                <a:spcPts val="0"/>
              </a:spcAft>
              <a:buNone/>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60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865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75" y="583536"/>
            <a:ext cx="7886700" cy="742157"/>
          </a:xfrm>
        </p:spPr>
        <p:txBody>
          <a:bodyPr>
            <a:noAutofit/>
          </a:bodyPr>
          <a:lstStyle/>
          <a:p>
            <a:pPr algn="ctr"/>
            <a:r>
              <a:rPr lang="en-US" sz="3000" dirty="0">
                <a:latin typeface="Times New Roman" panose="02020603050405020304" pitchFamily="18" charset="0"/>
                <a:cs typeface="Times New Roman" panose="02020603050405020304" pitchFamily="18" charset="0"/>
              </a:rPr>
              <a:t>XỬ TRÍ SỐT XUẤT HUYẾT DENGUE CÓ DẤU HIỆU CẢNH BÁO</a:t>
            </a:r>
            <a:endParaRPr lang="vi-VN"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568879"/>
            <a:ext cx="8210550" cy="4679948"/>
          </a:xfrm>
        </p:spPr>
        <p:txBody>
          <a:bodyPr>
            <a:noAutofit/>
          </a:bodyPr>
          <a:lstStyle/>
          <a:p>
            <a:pPr algn="just">
              <a:spcBef>
                <a:spcPts val="0"/>
              </a:spcBef>
            </a:pPr>
            <a:r>
              <a:rPr lang="nl-NL" sz="2600" dirty="0">
                <a:latin typeface="Times New Roman" panose="02020603050405020304" pitchFamily="18" charset="0"/>
                <a:cs typeface="Times New Roman" panose="02020603050405020304" pitchFamily="18" charset="0"/>
              </a:rPr>
              <a:t>Chỉ định truyền dịch: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endParaRPr lang="vi-VN" sz="2600" dirty="0">
              <a:latin typeface="Times New Roman" panose="02020603050405020304" pitchFamily="18" charset="0"/>
              <a:cs typeface="Times New Roman" panose="02020603050405020304" pitchFamily="18" charset="0"/>
            </a:endParaRPr>
          </a:p>
          <a:p>
            <a:pPr marL="0" indent="0" algn="just">
              <a:spcBef>
                <a:spcPts val="0"/>
              </a:spcBef>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đừ</a:t>
            </a:r>
            <a:endParaRPr lang="vi-VN" sz="2600" dirty="0">
              <a:latin typeface="Times New Roman" panose="02020603050405020304" pitchFamily="18" charset="0"/>
              <a:cs typeface="Times New Roman" panose="02020603050405020304" pitchFamily="18" charset="0"/>
            </a:endParaRPr>
          </a:p>
          <a:p>
            <a:pPr marL="0" indent="0" algn="just">
              <a:spcBef>
                <a:spcPts val="0"/>
              </a:spcBef>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endParaRPr lang="vi-VN" sz="2600" dirty="0">
              <a:latin typeface="Times New Roman" panose="02020603050405020304" pitchFamily="18" charset="0"/>
              <a:cs typeface="Times New Roman" panose="02020603050405020304" pitchFamily="18" charset="0"/>
            </a:endParaRPr>
          </a:p>
          <a:p>
            <a:pPr marL="0" indent="0" algn="just">
              <a:spcBef>
                <a:spcPts val="0"/>
              </a:spcBef>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endParaRPr lang="vi-VN" sz="2600" dirty="0">
              <a:latin typeface="Times New Roman" panose="02020603050405020304" pitchFamily="18" charset="0"/>
              <a:cs typeface="Times New Roman" panose="02020603050405020304" pitchFamily="18" charset="0"/>
            </a:endParaRPr>
          </a:p>
          <a:p>
            <a:pPr marL="0" indent="0" algn="just">
              <a:spcBef>
                <a:spcPts val="0"/>
              </a:spcBef>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bụng</a:t>
            </a:r>
            <a:endParaRPr lang="vi-VN" sz="2600" dirty="0">
              <a:latin typeface="Times New Roman" panose="02020603050405020304" pitchFamily="18" charset="0"/>
              <a:cs typeface="Times New Roman" panose="02020603050405020304" pitchFamily="18" charset="0"/>
            </a:endParaRPr>
          </a:p>
          <a:p>
            <a:pPr marL="0" indent="0" algn="just">
              <a:spcBef>
                <a:spcPts val="0"/>
              </a:spcBef>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endParaRPr lang="vi-VN" sz="2600" dirty="0">
              <a:latin typeface="Times New Roman" panose="02020603050405020304" pitchFamily="18" charset="0"/>
              <a:cs typeface="Times New Roman" panose="02020603050405020304" pitchFamily="18" charset="0"/>
            </a:endParaRPr>
          </a:p>
          <a:p>
            <a:pPr marL="0" indent="0" algn="just">
              <a:spcBef>
                <a:spcPts val="0"/>
              </a:spcBef>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Hct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endParaRPr lang="nl-NL" sz="2600" dirty="0">
              <a:latin typeface="Times New Roman" panose="02020603050405020304" pitchFamily="18" charset="0"/>
              <a:cs typeface="Times New Roman" panose="02020603050405020304" pitchFamily="18" charset="0"/>
            </a:endParaRPr>
          </a:p>
          <a:p>
            <a:pPr algn="just">
              <a:spcBef>
                <a:spcPts val="0"/>
              </a:spcBef>
            </a:pPr>
            <a:r>
              <a:rPr lang="nl-NL" sz="2600" dirty="0">
                <a:solidFill>
                  <a:srgbClr val="FF0000"/>
                </a:solidFill>
                <a:latin typeface="Times New Roman" panose="02020603050405020304" pitchFamily="18" charset="0"/>
                <a:cs typeface="Times New Roman" panose="02020603050405020304" pitchFamily="18" charset="0"/>
              </a:rPr>
              <a:t>Thời gian truyền dịch: thường là không quá 24-48 giờ.</a:t>
            </a:r>
            <a:endParaRPr lang="vi-VN" sz="2600" dirty="0">
              <a:solidFill>
                <a:srgbClr val="FF0000"/>
              </a:solidFill>
              <a:latin typeface="Times New Roman" panose="02020603050405020304" pitchFamily="18" charset="0"/>
              <a:cs typeface="Times New Roman" panose="02020603050405020304" pitchFamily="18" charset="0"/>
            </a:endParaRPr>
          </a:p>
          <a:p>
            <a:pPr algn="just">
              <a:spcBef>
                <a:spcPts val="0"/>
              </a:spcBef>
            </a:pPr>
            <a:r>
              <a:rPr lang="nl-NL" sz="2600" dirty="0">
                <a:solidFill>
                  <a:srgbClr val="FF0000"/>
                </a:solidFill>
                <a:latin typeface="Times New Roman" panose="02020603050405020304" pitchFamily="18" charset="0"/>
                <a:cs typeface="Times New Roman" panose="02020603050405020304" pitchFamily="18" charset="0"/>
              </a:rPr>
              <a:t> Sốt xuất huyết Dengue có dấu hiệu cảnh báo khi kèm chi ẩm, lạnh, thời gian làm đầy mao mạch ≥  3 giây, đau bụng vùng gan, lừ đừ hay vật vã, bứt rứt; huyết áp bình thường hoặc hiệu áp = 25 mmHg được điều trị như sốc SXHD.</a:t>
            </a:r>
            <a:endParaRPr lang="vi-VN"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05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F61AD4-E1AE-0470-7D74-791B3AC531AC}"/>
              </a:ext>
            </a:extLst>
          </p:cNvPr>
          <p:cNvSpPr>
            <a:spLocks noGrp="1"/>
          </p:cNvSpPr>
          <p:nvPr>
            <p:ph type="ctrTitle"/>
          </p:nvPr>
        </p:nvSpPr>
        <p:spPr>
          <a:xfrm>
            <a:off x="762000" y="1122363"/>
            <a:ext cx="7620000" cy="2387600"/>
          </a:xfrm>
        </p:spPr>
        <p:txBody>
          <a:bodyPr/>
          <a:lstStyle/>
          <a:p>
            <a:pPr>
              <a:lnSpc>
                <a:spcPct val="150000"/>
              </a:lnSpc>
            </a:pP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Dengue</a:t>
            </a:r>
          </a:p>
        </p:txBody>
      </p:sp>
    </p:spTree>
    <p:extLst>
      <p:ext uri="{BB962C8B-B14F-4D97-AF65-F5344CB8AC3E}">
        <p14:creationId xmlns:p14="http://schemas.microsoft.com/office/powerpoint/2010/main" val="422556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073D4E1-EDF7-7CE6-21F8-21FCDC33C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599"/>
            <a:ext cx="8534400" cy="6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752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75" y="583536"/>
            <a:ext cx="7886700" cy="742157"/>
          </a:xfrm>
        </p:spPr>
        <p:txBody>
          <a:bodyPr>
            <a:noAutofit/>
          </a:bodyPr>
          <a:lstStyle/>
          <a:p>
            <a:pPr algn="ctr"/>
            <a:r>
              <a:rPr lang="en-US" sz="3000" dirty="0">
                <a:latin typeface="Times New Roman" panose="02020603050405020304" pitchFamily="18" charset="0"/>
                <a:cs typeface="Times New Roman" panose="02020603050405020304" pitchFamily="18" charset="0"/>
              </a:rPr>
              <a:t>XỬ TRÍ SỐT XUẤT HUYẾT DENGUE CÓ DẤU HIỆU CẢNH BÁO</a:t>
            </a:r>
            <a:endParaRPr lang="vi-VN"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568879"/>
            <a:ext cx="8210550" cy="4679948"/>
          </a:xfrm>
        </p:spPr>
        <p:txBody>
          <a:bodyPr>
            <a:noAutofit/>
          </a:bodyPr>
          <a:lstStyle/>
          <a:p>
            <a:pPr algn="just">
              <a:lnSpc>
                <a:spcPct val="150000"/>
              </a:lnSpc>
              <a:spcBef>
                <a:spcPts val="0"/>
              </a:spcBef>
            </a:pPr>
            <a:r>
              <a:rPr lang="nl-NL" sz="3000" dirty="0">
                <a:solidFill>
                  <a:srgbClr val="FF0000"/>
                </a:solidFill>
                <a:latin typeface="Times New Roman" panose="02020603050405020304" pitchFamily="18" charset="0"/>
                <a:cs typeface="Times New Roman" panose="02020603050405020304" pitchFamily="18" charset="0"/>
              </a:rPr>
              <a:t>Thời gian truyền dịch: thường là không quá 24-48 giờ.</a:t>
            </a:r>
            <a:endParaRPr lang="vi-VN" sz="3000" dirty="0">
              <a:solidFill>
                <a:srgbClr val="FF0000"/>
              </a:solidFill>
              <a:latin typeface="Times New Roman" panose="02020603050405020304" pitchFamily="18" charset="0"/>
              <a:cs typeface="Times New Roman" panose="02020603050405020304" pitchFamily="18" charset="0"/>
            </a:endParaRPr>
          </a:p>
          <a:p>
            <a:pPr algn="just">
              <a:lnSpc>
                <a:spcPct val="150000"/>
              </a:lnSpc>
              <a:spcBef>
                <a:spcPts val="0"/>
              </a:spcBef>
            </a:pPr>
            <a:r>
              <a:rPr lang="nl-NL" sz="3000" dirty="0">
                <a:solidFill>
                  <a:srgbClr val="FF0000"/>
                </a:solidFill>
                <a:latin typeface="Times New Roman" panose="02020603050405020304" pitchFamily="18" charset="0"/>
                <a:cs typeface="Times New Roman" panose="02020603050405020304" pitchFamily="18" charset="0"/>
              </a:rPr>
              <a:t> Sốt xuất huyết Dengue có dấu hiệu cảnh báo khi kèm chi ẩm, lạnh, thời gian làm đầy mao mạch ≥  3 giây, đau bụng vùng gan, lừ đừ hay vật vã, bứt rứt; huyết áp bình thường hoặc hiệu áp = 25 mmHg được điều trị như sốc SXHD.</a:t>
            </a:r>
            <a:endParaRPr lang="vi-VN"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4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0164"/>
            <a:ext cx="8210550" cy="994172"/>
          </a:xfrm>
        </p:spPr>
        <p:txBody>
          <a:bodyPr>
            <a:noAutofit/>
          </a:bodyPr>
          <a:lstStyle/>
          <a:p>
            <a:pPr algn="ctr"/>
            <a:r>
              <a:rPr lang="en-US" sz="3000" dirty="0">
                <a:latin typeface="Times New Roman" panose="02020603050405020304" pitchFamily="18" charset="0"/>
                <a:cs typeface="Times New Roman" panose="02020603050405020304" pitchFamily="18" charset="0"/>
              </a:rPr>
              <a:t>ĐIỀU TRỊ SỐC SỐT XUẤT HUYẾT DENGUE</a:t>
            </a:r>
            <a:endParaRPr lang="vi-VN"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6700" y="1318683"/>
            <a:ext cx="8610600" cy="4356100"/>
          </a:xfrm>
        </p:spPr>
        <p:txBody>
          <a:bodyPr>
            <a:noAutofit/>
          </a:bodyPr>
          <a:lstStyle/>
          <a:p>
            <a:pPr>
              <a:lnSpc>
                <a:spcPct val="100000"/>
              </a:lnSpc>
            </a:pPr>
            <a:r>
              <a:rPr lang="nl-NL" sz="2200" dirty="0">
                <a:solidFill>
                  <a:srgbClr val="FF0000"/>
                </a:solidFill>
                <a:latin typeface="Times New Roman" panose="02020603050405020304" pitchFamily="18" charset="0"/>
                <a:cs typeface="Times New Roman" panose="02020603050405020304" pitchFamily="18" charset="0"/>
              </a:rPr>
              <a:t>Bệnh nhân sốc SXHD thường vẫn còn tỉnh táo, nếu không theo dõi sát thời gian đổ đầy mao mạch, và mạch, HA sẽ không phát hiện sớm sốc để điều trị kịp thời.</a:t>
            </a:r>
          </a:p>
          <a:p>
            <a:pPr>
              <a:lnSpc>
                <a:spcPct val="100000"/>
              </a:lnSpc>
            </a:pPr>
            <a:r>
              <a:rPr lang="nl-NL" sz="2200" dirty="0">
                <a:latin typeface="Times New Roman" panose="02020603050405020304" pitchFamily="18" charset="0"/>
                <a:cs typeface="Times New Roman" panose="02020603050405020304" pitchFamily="18" charset="0"/>
              </a:rPr>
              <a:t>Chuẩn bị các dịch truyền sau:</a:t>
            </a:r>
            <a:endParaRPr lang="vi-VN" sz="2200" dirty="0">
              <a:latin typeface="Times New Roman" panose="02020603050405020304" pitchFamily="18" charset="0"/>
              <a:cs typeface="Times New Roman" panose="02020603050405020304" pitchFamily="18" charset="0"/>
            </a:endParaRPr>
          </a:p>
          <a:p>
            <a:pPr marL="0" indent="0">
              <a:lnSpc>
                <a:spcPct val="100000"/>
              </a:lnSpc>
              <a:buNone/>
            </a:pPr>
            <a:r>
              <a:rPr lang="nl-NL" sz="2200" dirty="0">
                <a:latin typeface="Times New Roman" panose="02020603050405020304" pitchFamily="18" charset="0"/>
                <a:cs typeface="Times New Roman" panose="02020603050405020304" pitchFamily="18" charset="0"/>
              </a:rPr>
              <a:t>-  Ringer lactat.</a:t>
            </a:r>
            <a:endParaRPr lang="vi-VN" sz="2200" dirty="0">
              <a:latin typeface="Times New Roman" panose="02020603050405020304" pitchFamily="18" charset="0"/>
              <a:cs typeface="Times New Roman" panose="02020603050405020304" pitchFamily="18" charset="0"/>
            </a:endParaRPr>
          </a:p>
          <a:p>
            <a:pPr>
              <a:lnSpc>
                <a:spcPct val="100000"/>
              </a:lnSpc>
              <a:buFontTx/>
              <a:buChar char="-"/>
            </a:pPr>
            <a:r>
              <a:rPr lang="nl-NL" sz="2200" dirty="0">
                <a:solidFill>
                  <a:srgbClr val="FF0000"/>
                </a:solidFill>
                <a:latin typeface="Times New Roman" panose="02020603050405020304" pitchFamily="18" charset="0"/>
                <a:cs typeface="Times New Roman" panose="02020603050405020304" pitchFamily="18" charset="0"/>
              </a:rPr>
              <a:t>Ringer acetate trong trường hợp có tổn thương gan nặng hoặc suy gan cấp	</a:t>
            </a:r>
          </a:p>
          <a:p>
            <a:pPr marL="0" indent="0">
              <a:lnSpc>
                <a:spcPct val="100000"/>
              </a:lnSpc>
              <a:buNone/>
            </a:pPr>
            <a:r>
              <a:rPr lang="nl-NL" sz="2200" dirty="0">
                <a:latin typeface="Times New Roman" panose="02020603050405020304" pitchFamily="18" charset="0"/>
                <a:cs typeface="Times New Roman" panose="02020603050405020304" pitchFamily="18" charset="0"/>
              </a:rPr>
              <a:t>-  Dung dịch mặn đẳng trương (NaCl 0,9%).</a:t>
            </a:r>
            <a:endParaRPr lang="vi-VN" sz="2200" dirty="0">
              <a:latin typeface="Times New Roman" panose="02020603050405020304" pitchFamily="18" charset="0"/>
              <a:cs typeface="Times New Roman" panose="02020603050405020304" pitchFamily="18" charset="0"/>
            </a:endParaRPr>
          </a:p>
          <a:p>
            <a:pPr marL="0" indent="0">
              <a:lnSpc>
                <a:spcPct val="100000"/>
              </a:lnSpc>
              <a:buNone/>
            </a:pPr>
            <a:r>
              <a:rPr lang="nl-NL" sz="2200" dirty="0">
                <a:latin typeface="Times New Roman" panose="02020603050405020304" pitchFamily="18" charset="0"/>
                <a:cs typeface="Times New Roman" panose="02020603050405020304" pitchFamily="18" charset="0"/>
              </a:rPr>
              <a:t>- Dung dịch cao phân tử (dextran 40 hoặc 70, hydroxyethyl starch (HES 200.000 dalton)).</a:t>
            </a:r>
            <a:endParaRPr lang="vi-VN" sz="2200" dirty="0">
              <a:latin typeface="Times New Roman" panose="02020603050405020304" pitchFamily="18" charset="0"/>
              <a:cs typeface="Times New Roman" panose="02020603050405020304" pitchFamily="18" charset="0"/>
            </a:endParaRPr>
          </a:p>
          <a:p>
            <a:pPr marL="0" indent="0">
              <a:lnSpc>
                <a:spcPct val="100000"/>
              </a:lnSpc>
              <a:buNone/>
            </a:pPr>
            <a:r>
              <a:rPr lang="nl-NL" sz="2200" dirty="0">
                <a:latin typeface="Times New Roman" panose="02020603050405020304" pitchFamily="18" charset="0"/>
                <a:cs typeface="Times New Roman" panose="02020603050405020304" pitchFamily="18" charset="0"/>
              </a:rPr>
              <a:t>- Dung dịch Albumin </a:t>
            </a:r>
            <a:endParaRPr lang="vi-VN" sz="2200" dirty="0">
              <a:latin typeface="Times New Roman" panose="02020603050405020304" pitchFamily="18" charset="0"/>
              <a:cs typeface="Times New Roman" panose="02020603050405020304" pitchFamily="18" charset="0"/>
            </a:endParaRPr>
          </a:p>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Thở</a:t>
            </a:r>
            <a:r>
              <a:rPr lang="en-US" sz="2200" dirty="0">
                <a:latin typeface="Times New Roman" panose="02020603050405020304" pitchFamily="18" charset="0"/>
                <a:cs typeface="Times New Roman" panose="02020603050405020304" pitchFamily="18" charset="0"/>
              </a:rPr>
              <a:t> oxy qua </a:t>
            </a:r>
            <a:r>
              <a:rPr lang="en-US" sz="2200" dirty="0" err="1">
                <a:latin typeface="Times New Roman" panose="02020603050405020304" pitchFamily="18" charset="0"/>
                <a:cs typeface="Times New Roman" panose="02020603050405020304" pitchFamily="18" charset="0"/>
              </a:rPr>
              <a:t>gọng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mũi</a:t>
            </a:r>
            <a:r>
              <a:rPr lang="en-US" sz="2200" dirty="0">
                <a:latin typeface="Times New Roman" panose="02020603050405020304" pitchFamily="18" charset="0"/>
                <a:cs typeface="Times New Roman" panose="02020603050405020304" pitchFamily="18" charset="0"/>
              </a:rPr>
              <a:t> 1-6 </a:t>
            </a:r>
            <a:r>
              <a:rPr lang="en-US" sz="2200" dirty="0" err="1">
                <a:latin typeface="Times New Roman" panose="02020603050405020304" pitchFamily="18" charset="0"/>
                <a:cs typeface="Times New Roman" panose="02020603050405020304" pitchFamily="18" charset="0"/>
              </a:rPr>
              <a:t>lít</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phút</a:t>
            </a:r>
            <a:endParaRPr lang="vi-VN" sz="2200" dirty="0">
              <a:latin typeface="Times New Roman" panose="02020603050405020304" pitchFamily="18" charset="0"/>
              <a:cs typeface="Times New Roman" panose="02020603050405020304" pitchFamily="18" charset="0"/>
            </a:endParaRPr>
          </a:p>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nhanh</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634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239A-CBAB-F482-A62E-ABDEE16802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71BE81-6C07-6335-CFBA-3681E02F0A82}"/>
              </a:ext>
            </a:extLst>
          </p:cNvPr>
          <p:cNvSpPr>
            <a:spLocks noGrp="1"/>
          </p:cNvSpPr>
          <p:nvPr>
            <p:ph idx="1"/>
          </p:nvPr>
        </p:nvSpPr>
        <p:spPr>
          <a:xfrm>
            <a:off x="1671637" y="1604962"/>
            <a:ext cx="8572500" cy="4579378"/>
          </a:xfrm>
        </p:spPr>
        <p:txBody>
          <a:bodyPr/>
          <a:lstStyle/>
          <a:p>
            <a:endParaRPr lang="en-US" dirty="0"/>
          </a:p>
        </p:txBody>
      </p:sp>
      <p:pic>
        <p:nvPicPr>
          <p:cNvPr id="3074" name="Picture 2">
            <a:extLst>
              <a:ext uri="{FF2B5EF4-FFF2-40B4-BE49-F238E27FC236}">
                <a16:creationId xmlns:a16="http://schemas.microsoft.com/office/drawing/2014/main" id="{F432416D-0142-79EB-D405-B0DCCE665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234237" cy="68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906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a:xfrm>
            <a:off x="436013" y="533400"/>
            <a:ext cx="8229600" cy="708422"/>
          </a:xfrm>
        </p:spPr>
        <p:txBody>
          <a:bodyPr/>
          <a:lstStyle/>
          <a:p>
            <a:pPr algn="ctr" eaLnBrk="1" hangingPunct="1">
              <a:defRP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endParaRPr lang="en-US" dirty="0">
              <a:latin typeface="Times New Roman" panose="02020603050405020304" pitchFamily="18" charset="0"/>
              <a:cs typeface="Times New Roman" panose="02020603050405020304" pitchFamily="18" charset="0"/>
            </a:endParaRPr>
          </a:p>
        </p:txBody>
      </p:sp>
      <p:sp>
        <p:nvSpPr>
          <p:cNvPr id="111619" name="Rectangle 3"/>
          <p:cNvSpPr>
            <a:spLocks noGrp="1" noChangeArrowheads="1"/>
          </p:cNvSpPr>
          <p:nvPr>
            <p:ph idx="1"/>
          </p:nvPr>
        </p:nvSpPr>
        <p:spPr>
          <a:xfrm>
            <a:off x="304800" y="1524000"/>
            <a:ext cx="8534400" cy="4572000"/>
          </a:xfrm>
        </p:spPr>
        <p:txBody>
          <a:bodyPr>
            <a:noAutofit/>
          </a:bodyPr>
          <a:lstStyle/>
          <a:p>
            <a:pPr algn="just" eaLnBrk="1" hangingPunct="1">
              <a:lnSpc>
                <a:spcPct val="150000"/>
              </a:lnSpc>
            </a:pPr>
            <a:r>
              <a:rPr lang="en-US" altLang="en-US" sz="2200" dirty="0" err="1">
                <a:effectLst/>
                <a:latin typeface="Times New Roman" panose="02020603050405020304" pitchFamily="18" charset="0"/>
                <a:cs typeface="Times New Roman" panose="02020603050405020304" pitchFamily="18" charset="0"/>
              </a:rPr>
              <a:t>Ưu</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tiên</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dịch</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tinh</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thể</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trước</a:t>
            </a:r>
            <a:endParaRPr lang="en-US" altLang="en-US" sz="2200" dirty="0">
              <a:effectLst/>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200" dirty="0" err="1">
                <a:effectLst/>
                <a:latin typeface="Times New Roman" panose="02020603050405020304" pitchFamily="18" charset="0"/>
                <a:cs typeface="Times New Roman" panose="02020603050405020304" pitchFamily="18" charset="0"/>
              </a:rPr>
              <a:t>Chỉ</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áp</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dụng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dịch</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cao</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phân</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tử</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trong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trường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hợp</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sốc</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hạ</a:t>
            </a:r>
            <a:r>
              <a:rPr lang="en-US" altLang="en-US" sz="2200" dirty="0">
                <a:effectLst/>
                <a:latin typeface="Times New Roman" panose="02020603050405020304" pitchFamily="18" charset="0"/>
                <a:cs typeface="Times New Roman" panose="02020603050405020304" pitchFamily="18" charset="0"/>
              </a:rPr>
              <a:t> HA </a:t>
            </a:r>
            <a:r>
              <a:rPr lang="en-US" altLang="en-US" sz="2200" dirty="0" err="1">
                <a:effectLst/>
                <a:latin typeface="Times New Roman" panose="02020603050405020304" pitchFamily="18" charset="0"/>
                <a:cs typeface="Times New Roman" panose="02020603050405020304" pitchFamily="18" charset="0"/>
              </a:rPr>
              <a:t>không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đáp</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ứng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khi</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truyền</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dịch</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tinh</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thể</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tốc</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độ</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cao</a:t>
            </a:r>
            <a:endParaRPr lang="en-US" altLang="en-US" sz="2200" dirty="0">
              <a:effectLst/>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200" dirty="0" err="1">
                <a:effectLst/>
                <a:latin typeface="Times New Roman" panose="02020603050405020304" pitchFamily="18" charset="0"/>
                <a:cs typeface="Times New Roman" panose="02020603050405020304" pitchFamily="18" charset="0"/>
              </a:rPr>
              <a:t>Không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giảm</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tốc</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độ</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truyền</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dịch</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đột</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ngột</a:t>
            </a:r>
            <a:endParaRPr lang="en-US" altLang="en-US" sz="2200" dirty="0">
              <a:effectLst/>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200" dirty="0" err="1">
                <a:effectLst/>
                <a:latin typeface="Times New Roman" panose="02020603050405020304" pitchFamily="18" charset="0"/>
                <a:cs typeface="Times New Roman" panose="02020603050405020304" pitchFamily="18" charset="0"/>
              </a:rPr>
              <a:t>Không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cần</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thiết</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bù</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dịch</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nữa</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sau</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khi</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hết</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sốc</a:t>
            </a:r>
            <a:r>
              <a:rPr lang="en-US" altLang="en-US" sz="2200" dirty="0">
                <a:effectLst/>
                <a:latin typeface="Times New Roman" panose="02020603050405020304" pitchFamily="18" charset="0"/>
                <a:cs typeface="Times New Roman" panose="02020603050405020304" pitchFamily="18" charset="0"/>
              </a:rPr>
              <a:t> 24 </a:t>
            </a:r>
            <a:r>
              <a:rPr lang="en-US" altLang="en-US" sz="2200" dirty="0" err="1">
                <a:effectLst/>
                <a:latin typeface="Times New Roman" panose="02020603050405020304" pitchFamily="18" charset="0"/>
                <a:cs typeface="Times New Roman" panose="02020603050405020304" pitchFamily="18" charset="0"/>
              </a:rPr>
              <a:t>giờ</a:t>
            </a:r>
            <a:endParaRPr lang="en-US" altLang="en-US" sz="2200" dirty="0">
              <a:effectLst/>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200" dirty="0" err="1">
                <a:effectLst/>
                <a:latin typeface="Times New Roman" panose="02020603050405020304" pitchFamily="18" charset="0"/>
                <a:cs typeface="Times New Roman" panose="02020603050405020304" pitchFamily="18" charset="0"/>
              </a:rPr>
              <a:t>Chú</a:t>
            </a:r>
            <a:r>
              <a:rPr lang="en-US" altLang="en-US" sz="2200" dirty="0">
                <a:effectLst/>
                <a:latin typeface="Times New Roman" panose="02020603050405020304" pitchFamily="18" charset="0"/>
                <a:cs typeface="Times New Roman" panose="02020603050405020304" pitchFamily="18" charset="0"/>
              </a:rPr>
              <a:t> ý </a:t>
            </a:r>
            <a:r>
              <a:rPr lang="en-US" altLang="en-US" sz="2200" dirty="0" err="1">
                <a:effectLst/>
                <a:latin typeface="Times New Roman" panose="02020603050405020304" pitchFamily="18" charset="0"/>
                <a:cs typeface="Times New Roman" panose="02020603050405020304" pitchFamily="18" charset="0"/>
              </a:rPr>
              <a:t>đến</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sự</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tái</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hấp</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thu</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huyết</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tương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từ</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ngoài</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lòng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mạch</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trở</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lại</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lòng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mạch</a:t>
            </a:r>
            <a:r>
              <a:rPr lang="en-US" altLang="en-US" sz="2200" dirty="0">
                <a:effectLst/>
                <a:latin typeface="Times New Roman" panose="02020603050405020304" pitchFamily="18" charset="0"/>
                <a:cs typeface="Times New Roman" panose="02020603050405020304" pitchFamily="18" charset="0"/>
              </a:rPr>
              <a:t> </a:t>
            </a:r>
          </a:p>
          <a:p>
            <a:pPr algn="just" eaLnBrk="1" hangingPunct="1">
              <a:lnSpc>
                <a:spcPct val="150000"/>
              </a:lnSpc>
            </a:pPr>
            <a:r>
              <a:rPr lang="en-US" altLang="en-US" sz="2200" dirty="0">
                <a:effectLst/>
                <a:latin typeface="Times New Roman" panose="02020603050405020304" pitchFamily="18" charset="0"/>
                <a:cs typeface="Times New Roman" panose="02020603050405020304" pitchFamily="18" charset="0"/>
              </a:rPr>
              <a:t>Theo </a:t>
            </a:r>
            <a:r>
              <a:rPr lang="en-US" altLang="en-US" sz="2200" dirty="0" err="1">
                <a:effectLst/>
                <a:latin typeface="Times New Roman" panose="02020603050405020304" pitchFamily="18" charset="0"/>
                <a:cs typeface="Times New Roman" panose="02020603050405020304" pitchFamily="18" charset="0"/>
              </a:rPr>
              <a:t>dõi</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triệu</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chứng</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phù</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phổi</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cấp</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nếu</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còn</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tiếp</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tục</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truyền</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dịch</a:t>
            </a:r>
            <a:r>
              <a:rPr lang="en-US" altLang="en-US" sz="2200" dirty="0">
                <a:effectLst/>
                <a:latin typeface="Times New Roman" panose="02020603050405020304" pitchFamily="18" charset="0"/>
                <a:cs typeface="Times New Roman" panose="02020603050405020304" pitchFamily="18" charset="0"/>
              </a:rPr>
              <a:t>. </a:t>
            </a:r>
          </a:p>
          <a:p>
            <a:pPr algn="just" eaLnBrk="1" hangingPunct="1">
              <a:lnSpc>
                <a:spcPct val="150000"/>
              </a:lnSpc>
            </a:pPr>
            <a:r>
              <a:rPr lang="en-US" altLang="en-US" sz="2200" dirty="0">
                <a:effectLst/>
                <a:latin typeface="Times New Roman" panose="02020603050405020304" pitchFamily="18" charset="0"/>
                <a:cs typeface="Times New Roman" panose="02020603050405020304" pitchFamily="18" charset="0"/>
              </a:rPr>
              <a:t>Theo </a:t>
            </a:r>
            <a:r>
              <a:rPr lang="en-US" altLang="en-US" sz="2200" dirty="0" err="1">
                <a:effectLst/>
                <a:latin typeface="Times New Roman" panose="02020603050405020304" pitchFamily="18" charset="0"/>
                <a:cs typeface="Times New Roman" panose="02020603050405020304" pitchFamily="18" charset="0"/>
              </a:rPr>
              <a:t>dõi</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sát</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và</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xử</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trí</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sớm</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rét</a:t>
            </a:r>
            <a:r>
              <a:rPr lang="en-US" altLang="en-US" sz="2200" dirty="0">
                <a:effectLst/>
                <a:latin typeface="Times New Roman" panose="02020603050405020304" pitchFamily="18" charset="0"/>
                <a:cs typeface="Times New Roman" panose="02020603050405020304" pitchFamily="18" charset="0"/>
              </a:rPr>
              <a:t> run do </a:t>
            </a:r>
            <a:r>
              <a:rPr lang="en-US" altLang="en-US" sz="2200" dirty="0" err="1">
                <a:effectLst/>
                <a:latin typeface="Times New Roman" panose="02020603050405020304" pitchFamily="18" charset="0"/>
                <a:cs typeface="Times New Roman" panose="02020603050405020304" pitchFamily="18" charset="0"/>
              </a:rPr>
              <a:t>tiêm</a:t>
            </a:r>
            <a:r>
              <a:rPr lang="en-US" altLang="en-US" sz="2200" dirty="0">
                <a:effectLst/>
                <a:latin typeface="Times New Roman" panose="02020603050405020304" pitchFamily="18" charset="0"/>
                <a:cs typeface="Times New Roman" panose="02020603050405020304" pitchFamily="18" charset="0"/>
              </a:rPr>
              <a:t> </a:t>
            </a:r>
            <a:r>
              <a:rPr lang="en-US" altLang="en-US" sz="2200" dirty="0" err="1">
                <a:effectLst/>
                <a:latin typeface="Times New Roman" panose="02020603050405020304" pitchFamily="18" charset="0"/>
                <a:cs typeface="Times New Roman" panose="02020603050405020304" pitchFamily="18" charset="0"/>
              </a:rPr>
              <a:t>truyền</a:t>
            </a:r>
            <a:endParaRPr lang="en-US" altLang="en-US"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206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3000" dirty="0">
                <a:latin typeface="Times New Roman" panose="02020603050405020304" pitchFamily="18" charset="0"/>
                <a:cs typeface="Times New Roman" panose="02020603050405020304" pitchFamily="18" charset="0"/>
              </a:rPr>
              <a:t>TIÊU CHUẨN NGƯNG TRUYỀN DỊCH</a:t>
            </a:r>
          </a:p>
        </p:txBody>
      </p:sp>
      <p:sp>
        <p:nvSpPr>
          <p:cNvPr id="3" name="Content Placeholder 2"/>
          <p:cNvSpPr>
            <a:spLocks noGrp="1"/>
          </p:cNvSpPr>
          <p:nvPr>
            <p:ph idx="1"/>
          </p:nvPr>
        </p:nvSpPr>
        <p:spPr>
          <a:xfrm>
            <a:off x="457200" y="1417638"/>
            <a:ext cx="8229600" cy="4983162"/>
          </a:xfrm>
        </p:spPr>
        <p:txBody>
          <a:bodyPr>
            <a:noAutofit/>
          </a:bodyPr>
          <a:lstStyle/>
          <a:p>
            <a:pPr marL="0" indent="0">
              <a:lnSpc>
                <a:spcPct val="150000"/>
              </a:lnSpc>
              <a:buNone/>
            </a:pPr>
            <a:r>
              <a:rPr lang="nl-NL" sz="2400" dirty="0"/>
              <a:t>+ </a:t>
            </a:r>
            <a:r>
              <a:rPr lang="nl-NL" sz="2400" dirty="0">
                <a:latin typeface="Times New Roman" panose="02020603050405020304" pitchFamily="18" charset="0"/>
                <a:cs typeface="Times New Roman" panose="02020603050405020304" pitchFamily="18" charset="0"/>
              </a:rPr>
              <a:t>Lâm sàng ổn định, chi ấm, mạch rõ, HA ổn định, tiểu khá.</a:t>
            </a:r>
            <a:endParaRPr lang="vi-VN" sz="2400" dirty="0">
              <a:latin typeface="Times New Roman" panose="02020603050405020304" pitchFamily="18" charset="0"/>
              <a:cs typeface="Times New Roman" panose="02020603050405020304" pitchFamily="18" charset="0"/>
            </a:endParaRPr>
          </a:p>
          <a:p>
            <a:pPr marL="0" indent="0">
              <a:lnSpc>
                <a:spcPct val="150000"/>
              </a:lnSpc>
              <a:buNone/>
            </a:pPr>
            <a:r>
              <a:rPr lang="nl-NL" sz="2400" dirty="0">
                <a:latin typeface="Times New Roman" panose="02020603050405020304" pitchFamily="18" charset="0"/>
                <a:cs typeface="Times New Roman" panose="02020603050405020304" pitchFamily="18" charset="0"/>
              </a:rPr>
              <a:t>+ Hematocrit ổn định.</a:t>
            </a:r>
            <a:endParaRPr lang="vi-VN" sz="2400" dirty="0">
              <a:latin typeface="Times New Roman" panose="02020603050405020304" pitchFamily="18" charset="0"/>
              <a:cs typeface="Times New Roman" panose="02020603050405020304" pitchFamily="18" charset="0"/>
            </a:endParaRPr>
          </a:p>
          <a:p>
            <a:pPr marL="0" indent="0">
              <a:lnSpc>
                <a:spcPct val="150000"/>
              </a:lnSpc>
              <a:buNone/>
            </a:pPr>
            <a:r>
              <a:rPr lang="nl-NL" sz="2400" dirty="0">
                <a:latin typeface="Times New Roman" panose="02020603050405020304" pitchFamily="18" charset="0"/>
                <a:cs typeface="Times New Roman" panose="02020603050405020304" pitchFamily="18" charset="0"/>
              </a:rPr>
              <a:t>+ Thời điểm ngưng truyền dịch thường 24 giờ sau khi hết sốc và bệnh nhân có các dấu hiệu của giai đoạn hồi phục, thường là sau ngày 6-7. Tổng dịch truyền thường 120-150ml/kg trong trường hợp sốc SXHD. Trường hợp sốc SXHD nặng, thời gian truyền dịch và thể tích dịch truyền có thể nhiều hơn.</a:t>
            </a:r>
            <a:endParaRPr lang="vi-VN" sz="2400" dirty="0">
              <a:latin typeface="Times New Roman" panose="02020603050405020304" pitchFamily="18" charset="0"/>
              <a:cs typeface="Times New Roman" panose="02020603050405020304" pitchFamily="18" charset="0"/>
            </a:endParaRPr>
          </a:p>
          <a:p>
            <a:pPr marL="0" indent="0">
              <a:lnSpc>
                <a:spcPct val="150000"/>
              </a:lnSpc>
              <a:buNone/>
            </a:pPr>
            <a:r>
              <a:rPr lang="nl-NL" sz="2400" dirty="0">
                <a:latin typeface="Times New Roman" panose="02020603050405020304" pitchFamily="18" charset="0"/>
                <a:cs typeface="Times New Roman" panose="02020603050405020304" pitchFamily="18" charset="0"/>
              </a:rPr>
              <a:t>+ Ngưng dịch truyền khi có dấu hiệu quá tải hoặc dọa phù phổi.</a:t>
            </a:r>
            <a:endParaRPr lang="vi-VN" sz="2400" dirty="0">
              <a:latin typeface="Times New Roman" panose="02020603050405020304" pitchFamily="18" charset="0"/>
              <a:cs typeface="Times New Roman" panose="02020603050405020304" pitchFamily="18" charset="0"/>
            </a:endParaRPr>
          </a:p>
          <a:p>
            <a:pPr marL="0" indent="0">
              <a:buNone/>
            </a:pPr>
            <a:endParaRPr lang="vi-VN" sz="2400" dirty="0"/>
          </a:p>
        </p:txBody>
      </p:sp>
    </p:spTree>
    <p:extLst>
      <p:ext uri="{BB962C8B-B14F-4D97-AF65-F5344CB8AC3E}">
        <p14:creationId xmlns:p14="http://schemas.microsoft.com/office/powerpoint/2010/main" val="2287304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21"/>
            <a:ext cx="7886700" cy="1309689"/>
          </a:xfrm>
        </p:spPr>
        <p:txBody>
          <a:bodyPr>
            <a:normAutofit/>
          </a:bodyPr>
          <a:lstStyle/>
          <a:p>
            <a:pPr algn="ctr"/>
            <a:r>
              <a:rPr lang="vi-VN" sz="3000" dirty="0">
                <a:latin typeface="Times New Roman" panose="02020603050405020304" pitchFamily="18" charset="0"/>
                <a:cs typeface="Times New Roman" panose="02020603050405020304" pitchFamily="18" charset="0"/>
              </a:rPr>
              <a:t>TIÊU CHUẨN NGƯNG TRUYỀN DỊCH</a:t>
            </a:r>
          </a:p>
        </p:txBody>
      </p:sp>
      <p:sp>
        <p:nvSpPr>
          <p:cNvPr id="3" name="Content Placeholder 2"/>
          <p:cNvSpPr>
            <a:spLocks noGrp="1"/>
          </p:cNvSpPr>
          <p:nvPr>
            <p:ph idx="1"/>
          </p:nvPr>
        </p:nvSpPr>
        <p:spPr>
          <a:xfrm>
            <a:off x="457200" y="1066800"/>
            <a:ext cx="8229600" cy="4983162"/>
          </a:xfrm>
        </p:spPr>
        <p:txBody>
          <a:bodyPr>
            <a:noAutofit/>
          </a:bodyPr>
          <a:lstStyle/>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CVP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CVP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CVP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bẹn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đùi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460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21"/>
            <a:ext cx="7886700" cy="1309689"/>
          </a:xfrm>
        </p:spPr>
        <p:txBody>
          <a:bodyPr>
            <a:normAutofit/>
          </a:bodyPr>
          <a:lstStyle/>
          <a:p>
            <a:pPr algn="ctr"/>
            <a:r>
              <a:rPr lang="vi-VN" sz="3000" dirty="0">
                <a:latin typeface="Times New Roman" panose="02020603050405020304" pitchFamily="18" charset="0"/>
                <a:cs typeface="Times New Roman" panose="02020603050405020304" pitchFamily="18" charset="0"/>
              </a:rPr>
              <a:t>TIÊU CHUẨN NGƯNG TRUYỀN DỊCH</a:t>
            </a:r>
          </a:p>
        </p:txBody>
      </p:sp>
      <p:sp>
        <p:nvSpPr>
          <p:cNvPr id="3" name="Content Placeholder 2"/>
          <p:cNvSpPr>
            <a:spLocks noGrp="1"/>
          </p:cNvSpPr>
          <p:nvPr>
            <p:ph idx="1"/>
          </p:nvPr>
        </p:nvSpPr>
        <p:spPr>
          <a:xfrm>
            <a:off x="457200" y="1066800"/>
            <a:ext cx="8458200" cy="4983162"/>
          </a:xfrm>
        </p:spPr>
        <p:txBody>
          <a:bodyPr>
            <a:noAutofit/>
          </a:bodyPr>
          <a:lstStyle/>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kẹt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600"/>
              </a:spcBef>
              <a:buFontTx/>
              <a:buChar char="-"/>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thăng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natri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600"/>
              </a:spcBef>
              <a:buFontTx/>
              <a:buChar char="-"/>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spcAft>
                <a:spcPts val="0"/>
              </a:spcAft>
              <a:buNone/>
            </a:pP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61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47" y="515761"/>
            <a:ext cx="7886700" cy="660401"/>
          </a:xfrm>
        </p:spPr>
        <p:txBody>
          <a:bodyPr>
            <a:normAutofit/>
          </a:bodyPr>
          <a:lstStyle/>
          <a:p>
            <a:pPr algn="ctr"/>
            <a:r>
              <a:rPr lang="en-US" sz="2400" dirty="0">
                <a:latin typeface="Times New Roman" panose="02020603050405020304" pitchFamily="18" charset="0"/>
                <a:cs typeface="Times New Roman" panose="02020603050405020304" pitchFamily="18" charset="0"/>
              </a:rPr>
              <a:t>CHỈ ĐỊNH TRUYỀN MÁU VÀ CÁC CHẾ PHẨM MÁU</a:t>
            </a:r>
            <a:endParaRPr lang="vi-VN" sz="24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332134" y="1763183"/>
            <a:ext cx="0" cy="34120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95C61CAA-6973-D1DF-C67C-054EB0B299C3}"/>
              </a:ext>
            </a:extLst>
          </p:cNvPr>
          <p:cNvGraphicFramePr>
            <a:graphicFrameLocks noGrp="1"/>
          </p:cNvGraphicFramePr>
          <p:nvPr>
            <p:ph idx="1"/>
            <p:extLst>
              <p:ext uri="{D42A27DB-BD31-4B8C-83A1-F6EECF244321}">
                <p14:modId xmlns:p14="http://schemas.microsoft.com/office/powerpoint/2010/main" val="126238982"/>
              </p:ext>
            </p:extLst>
          </p:nvPr>
        </p:nvGraphicFramePr>
        <p:xfrm>
          <a:off x="381000" y="1576917"/>
          <a:ext cx="8610595" cy="4956638"/>
        </p:xfrm>
        <a:graphic>
          <a:graphicData uri="http://schemas.openxmlformats.org/drawingml/2006/table">
            <a:tbl>
              <a:tblPr>
                <a:tableStyleId>{5C22544A-7EE6-4342-B048-85BDC9FD1C3A}</a:tableStyleId>
              </a:tblPr>
              <a:tblGrid>
                <a:gridCol w="1976992">
                  <a:extLst>
                    <a:ext uri="{9D8B030D-6E8A-4147-A177-3AD203B41FA5}">
                      <a16:colId xmlns:a16="http://schemas.microsoft.com/office/drawing/2014/main" val="2551763155"/>
                    </a:ext>
                  </a:extLst>
                </a:gridCol>
                <a:gridCol w="4505064">
                  <a:extLst>
                    <a:ext uri="{9D8B030D-6E8A-4147-A177-3AD203B41FA5}">
                      <a16:colId xmlns:a16="http://schemas.microsoft.com/office/drawing/2014/main" val="1018293356"/>
                    </a:ext>
                  </a:extLst>
                </a:gridCol>
                <a:gridCol w="2128539">
                  <a:extLst>
                    <a:ext uri="{9D8B030D-6E8A-4147-A177-3AD203B41FA5}">
                      <a16:colId xmlns:a16="http://schemas.microsoft.com/office/drawing/2014/main" val="2696126289"/>
                    </a:ext>
                  </a:extLst>
                </a:gridCol>
              </a:tblGrid>
              <a:tr h="536336">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Máu và các chế phẩm máu</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Chỉ định</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Mục tiêu cần 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03218823"/>
                  </a:ext>
                </a:extLst>
              </a:tr>
              <a:tr h="871545">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Huyết tương tươi đông lạnh</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600"/>
                        </a:spcBef>
                        <a:spcAft>
                          <a:spcPts val="0"/>
                        </a:spcAft>
                      </a:pPr>
                      <a:r>
                        <a:rPr lang="en-US" sz="2000">
                          <a:effectLst/>
                          <a:latin typeface="Times New Roman" panose="02020603050405020304" pitchFamily="18" charset="0"/>
                          <a:cs typeface="Times New Roman" panose="02020603050405020304" pitchFamily="18" charset="0"/>
                        </a:rPr>
                        <a:t>- RLĐM (PT hay aPTT &gt; 1,5) và đang xuất huyết nặng; </a:t>
                      </a:r>
                      <a:endParaRPr lang="en-GB" sz="2000">
                        <a:effectLst/>
                        <a:latin typeface="Times New Roman" panose="02020603050405020304" pitchFamily="18" charset="0"/>
                        <a:cs typeface="Times New Roman" panose="02020603050405020304" pitchFamily="18" charset="0"/>
                      </a:endParaRPr>
                    </a:p>
                    <a:p>
                      <a:pPr marL="0" marR="0">
                        <a:spcBef>
                          <a:spcPts val="600"/>
                        </a:spcBef>
                        <a:spcAft>
                          <a:spcPts val="0"/>
                        </a:spcAft>
                      </a:pPr>
                      <a:r>
                        <a:rPr lang="en-US" sz="2000">
                          <a:effectLst/>
                          <a:latin typeface="Times New Roman" panose="02020603050405020304" pitchFamily="18" charset="0"/>
                          <a:cs typeface="Times New Roman" panose="02020603050405020304" pitchFamily="18" charset="0"/>
                        </a:rPr>
                        <a:t>- RLĐM + chuẩn bị làm thủ thuật.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PT/PTc &lt; 1,5</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64022122"/>
                  </a:ext>
                </a:extLst>
              </a:tr>
              <a:tr h="268168">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Kết tủa lạnh</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600"/>
                        </a:spcBef>
                        <a:spcAft>
                          <a:spcPts val="0"/>
                        </a:spcAft>
                      </a:pPr>
                      <a:r>
                        <a:rPr lang="en-US" sz="2000">
                          <a:effectLst/>
                          <a:latin typeface="Times New Roman" panose="02020603050405020304" pitchFamily="18" charset="0"/>
                          <a:cs typeface="Times New Roman" panose="02020603050405020304" pitchFamily="18" charset="0"/>
                        </a:rPr>
                        <a:t>Xuất huyết nặng + Fibrinogen &lt; 1 g/l</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Fibrinogen &gt; 1 g/l</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58483899"/>
                  </a:ext>
                </a:extLst>
              </a:tr>
              <a:tr h="1756238">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Tiểu cầu (TC)</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cs typeface="Times New Roman" panose="02020603050405020304" pitchFamily="18" charset="0"/>
                        </a:rPr>
                        <a:t> &lt; 50.000/</a:t>
                      </a:r>
                      <a:r>
                        <a:rPr lang="en-US" sz="2000" dirty="0" err="1">
                          <a:effectLst/>
                          <a:latin typeface="Times New Roman" panose="02020603050405020304" pitchFamily="18" charset="0"/>
                          <a:cs typeface="Times New Roman" panose="02020603050405020304" pitchFamily="18" charset="0"/>
                        </a:rPr>
                        <a:t>mm</a:t>
                      </a:r>
                      <a:r>
                        <a:rPr lang="en-US" sz="2000" baseline="30000" dirty="0" err="1">
                          <a:effectLst/>
                          <a:latin typeface="Times New Roman" panose="02020603050405020304" pitchFamily="18" charset="0"/>
                          <a:cs typeface="Times New Roman" panose="02020603050405020304" pitchFamily="18" charset="0"/>
                        </a:rPr>
                        <a:t>3</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xuất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nặng</a:t>
                      </a:r>
                      <a:r>
                        <a:rPr lang="en-US" sz="2000" dirty="0">
                          <a:effectLst/>
                          <a:latin typeface="Times New Roman" panose="02020603050405020304" pitchFamily="18" charset="0"/>
                          <a:cs typeface="Times New Roman" panose="02020603050405020304" pitchFamily="18" charset="0"/>
                        </a:rPr>
                        <a:t>. </a:t>
                      </a:r>
                      <a:endParaRPr lang="en-GB" sz="2000" dirty="0">
                        <a:effectLst/>
                        <a:latin typeface="Times New Roman" panose="02020603050405020304" pitchFamily="18" charset="0"/>
                        <a:cs typeface="Times New Roman" panose="02020603050405020304" pitchFamily="18" charset="0"/>
                      </a:endParaRPr>
                    </a:p>
                    <a:p>
                      <a:pPr marL="0" marR="0">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cs typeface="Times New Roman" panose="02020603050405020304" pitchFamily="18" charset="0"/>
                        </a:rPr>
                        <a:t> &lt; 5.000/</a:t>
                      </a:r>
                      <a:r>
                        <a:rPr lang="en-US" sz="2000" dirty="0" err="1">
                          <a:effectLst/>
                          <a:latin typeface="Times New Roman" panose="02020603050405020304" pitchFamily="18" charset="0"/>
                          <a:cs typeface="Times New Roman" panose="02020603050405020304" pitchFamily="18" charset="0"/>
                        </a:rPr>
                        <a:t>mm</a:t>
                      </a:r>
                      <a:r>
                        <a:rPr lang="en-US" sz="2000" baseline="30000" dirty="0" err="1">
                          <a:effectLst/>
                          <a:latin typeface="Times New Roman" panose="02020603050405020304" pitchFamily="18" charset="0"/>
                          <a:cs typeface="Times New Roman" panose="02020603050405020304" pitchFamily="18" charset="0"/>
                        </a:rPr>
                        <a:t>3</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xét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tùy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hợp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cụ</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endParaRPr lang="en-GB" sz="2000" dirty="0">
                        <a:effectLst/>
                        <a:latin typeface="Times New Roman" panose="02020603050405020304" pitchFamily="18" charset="0"/>
                        <a:cs typeface="Times New Roman" panose="02020603050405020304" pitchFamily="18" charset="0"/>
                      </a:endParaRPr>
                    </a:p>
                    <a:p>
                      <a:pPr marL="0" marR="0">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cs typeface="Times New Roman" panose="02020603050405020304" pitchFamily="18" charset="0"/>
                        </a:rPr>
                        <a:t> &lt; 30.000/</a:t>
                      </a:r>
                      <a:r>
                        <a:rPr lang="en-US" sz="2000" dirty="0" err="1">
                          <a:effectLst/>
                          <a:latin typeface="Times New Roman" panose="02020603050405020304" pitchFamily="18" charset="0"/>
                          <a:cs typeface="Times New Roman" panose="02020603050405020304" pitchFamily="18" charset="0"/>
                        </a:rPr>
                        <a:t>mm</a:t>
                      </a:r>
                      <a:r>
                        <a:rPr lang="en-US" sz="2000" baseline="30000" dirty="0" err="1">
                          <a:effectLst/>
                          <a:latin typeface="Times New Roman" panose="02020603050405020304" pitchFamily="18" charset="0"/>
                          <a:cs typeface="Times New Roman" panose="02020603050405020304" pitchFamily="18" charset="0"/>
                        </a:rPr>
                        <a:t>3</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chuẩn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trừ</a:t>
                      </a:r>
                      <a:r>
                        <a:rPr lang="en-US" sz="2000" dirty="0">
                          <a:effectLst/>
                          <a:latin typeface="Times New Roman" panose="02020603050405020304" pitchFamily="18" charset="0"/>
                          <a:cs typeface="Times New Roman" panose="02020603050405020304" pitchFamily="18" charset="0"/>
                        </a:rPr>
                        <a:t> ca </a:t>
                      </a:r>
                      <a:r>
                        <a:rPr lang="en-US" sz="2000" dirty="0" err="1">
                          <a:effectLst/>
                          <a:latin typeface="Times New Roman" panose="02020603050405020304" pitchFamily="18" charset="0"/>
                          <a:cs typeface="Times New Roman" panose="02020603050405020304" pitchFamily="18" charset="0"/>
                        </a:rPr>
                        <a:t>cấp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cứu</a:t>
                      </a:r>
                      <a:r>
                        <a:rPr lang="en-US" sz="2000" dirty="0">
                          <a:effectLst/>
                          <a:latin typeface="Times New Roman" panose="02020603050405020304" pitchFamily="18" charset="0"/>
                          <a:cs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TC &gt; 50.000/mm</a:t>
                      </a:r>
                      <a:r>
                        <a:rPr lang="en-US" sz="2000" baseline="30000">
                          <a:effectLst/>
                          <a:latin typeface="Times New Roman" panose="02020603050405020304" pitchFamily="18" charset="0"/>
                          <a:cs typeface="Times New Roman" panose="02020603050405020304" pitchFamily="18" charset="0"/>
                        </a:rPr>
                        <a:t>3</a:t>
                      </a:r>
                      <a:r>
                        <a:rPr lang="en-US" sz="2000">
                          <a:effectLst/>
                          <a:latin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cs typeface="Times New Roman" panose="02020603050405020304" pitchFamily="18" charset="0"/>
                      </a:endParaRPr>
                    </a:p>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cs typeface="Times New Roman" panose="02020603050405020304" pitchFamily="18" charset="0"/>
                      </a:endParaRPr>
                    </a:p>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cs typeface="Times New Roman" panose="02020603050405020304" pitchFamily="18" charset="0"/>
                      </a:endParaRPr>
                    </a:p>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TC &gt; 30.000/mm</a:t>
                      </a:r>
                      <a:r>
                        <a:rPr lang="en-US" sz="2000" baseline="30000">
                          <a:effectLst/>
                          <a:latin typeface="Times New Roman" panose="02020603050405020304" pitchFamily="18" charset="0"/>
                          <a:cs typeface="Times New Roman" panose="02020603050405020304" pitchFamily="18" charset="0"/>
                        </a:rPr>
                        <a:t>3</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88350254"/>
                  </a:ext>
                </a:extLst>
              </a:tr>
              <a:tr h="1139713">
                <a:tc>
                  <a:txBody>
                    <a:bodyPr/>
                    <a:lstStyle/>
                    <a:p>
                      <a:pPr marL="0" marR="0" algn="ctr">
                        <a:spcBef>
                          <a:spcPts val="600"/>
                        </a:spcBef>
                        <a:spcAft>
                          <a:spcPts val="0"/>
                        </a:spcAft>
                      </a:pPr>
                      <a:r>
                        <a:rPr lang="en-US" sz="2000">
                          <a:effectLst/>
                          <a:latin typeface="Times New Roman" panose="02020603050405020304" pitchFamily="18" charset="0"/>
                          <a:cs typeface="Times New Roman" panose="02020603050405020304" pitchFamily="18" charset="0"/>
                        </a:rPr>
                        <a:t>Hồng cầu lắng, máu toàn phần</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600"/>
                        </a:spcBef>
                        <a:spcAft>
                          <a:spcPts val="0"/>
                        </a:spcAft>
                      </a:pPr>
                      <a:r>
                        <a:rPr lang="en-US" sz="2000">
                          <a:effectLst/>
                          <a:latin typeface="Times New Roman" panose="02020603050405020304" pitchFamily="18" charset="0"/>
                          <a:cs typeface="Times New Roman" panose="02020603050405020304" pitchFamily="18" charset="0"/>
                        </a:rPr>
                        <a:t>- Đang xuất huyết nặng/kéo dài. </a:t>
                      </a:r>
                      <a:endParaRPr lang="en-GB" sz="2000">
                        <a:effectLst/>
                        <a:latin typeface="Times New Roman" panose="02020603050405020304" pitchFamily="18" charset="0"/>
                        <a:cs typeface="Times New Roman" panose="02020603050405020304" pitchFamily="18" charset="0"/>
                      </a:endParaRPr>
                    </a:p>
                    <a:p>
                      <a:pPr marL="0" marR="0">
                        <a:spcBef>
                          <a:spcPts val="600"/>
                        </a:spcBef>
                        <a:spcAft>
                          <a:spcPts val="0"/>
                        </a:spcAft>
                      </a:pPr>
                      <a:r>
                        <a:rPr lang="en-US" sz="2000">
                          <a:effectLst/>
                          <a:latin typeface="Times New Roman" panose="02020603050405020304" pitchFamily="18" charset="0"/>
                          <a:cs typeface="Times New Roman" panose="02020603050405020304" pitchFamily="18" charset="0"/>
                        </a:rPr>
                        <a:t>- Sốc không cải thiện sau bù dịch 40- 60ml/kg + Hct &lt; 35% hay Hct giảm nhanh trên 20% so với trị số đầu</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600"/>
                        </a:spcBef>
                        <a:spcAft>
                          <a:spcPts val="0"/>
                        </a:spcAft>
                      </a:pPr>
                      <a:r>
                        <a:rPr lang="en-US" sz="2000" dirty="0" err="1">
                          <a:effectLst/>
                          <a:latin typeface="Times New Roman" panose="02020603050405020304" pitchFamily="18" charset="0"/>
                          <a:cs typeface="Times New Roman" panose="02020603050405020304" pitchFamily="18" charset="0"/>
                        </a:rPr>
                        <a:t>Hct</a:t>
                      </a:r>
                      <a:r>
                        <a:rPr lang="en-US" sz="2000" dirty="0">
                          <a:effectLst/>
                          <a:latin typeface="Times New Roman" panose="02020603050405020304" pitchFamily="18" charset="0"/>
                          <a:cs typeface="Times New Roman" panose="02020603050405020304" pitchFamily="18" charset="0"/>
                        </a:rPr>
                        <a:t> 35 - 40%</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6375957"/>
                  </a:ext>
                </a:extLst>
              </a:tr>
            </a:tbl>
          </a:graphicData>
        </a:graphic>
      </p:graphicFrame>
    </p:spTree>
    <p:extLst>
      <p:ext uri="{BB962C8B-B14F-4D97-AF65-F5344CB8AC3E}">
        <p14:creationId xmlns:p14="http://schemas.microsoft.com/office/powerpoint/2010/main" val="82223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3000" dirty="0">
                <a:latin typeface="Times New Roman" panose="02020603050405020304" pitchFamily="18" charset="0"/>
                <a:cs typeface="Times New Roman" panose="02020603050405020304" pitchFamily="18" charset="0"/>
              </a:rPr>
              <a:t>HƯỚNG DẪN XỬ TRÍ SỐC SXHD </a:t>
            </a:r>
            <a:br>
              <a:rPr lang="en-US" sz="3000" dirty="0">
                <a:latin typeface="Times New Roman" panose="02020603050405020304" pitchFamily="18" charset="0"/>
                <a:cs typeface="Times New Roman" panose="02020603050405020304" pitchFamily="18" charset="0"/>
              </a:rPr>
            </a:br>
            <a:r>
              <a:rPr lang="vi-VN" sz="3000" dirty="0">
                <a:latin typeface="Times New Roman" panose="02020603050405020304" pitchFamily="18" charset="0"/>
                <a:cs typeface="Times New Roman" panose="02020603050405020304" pitchFamily="18" charset="0"/>
              </a:rPr>
              <a:t>CÓ XUẤT HUYẾT ĐI KÈM</a:t>
            </a:r>
            <a:br>
              <a:rPr lang="vi-VN" sz="3000" dirty="0">
                <a:latin typeface="Times New Roman" panose="02020603050405020304" pitchFamily="18" charset="0"/>
                <a:cs typeface="Times New Roman" panose="02020603050405020304" pitchFamily="18" charset="0"/>
              </a:rPr>
            </a:br>
            <a:endParaRPr lang="vi-VN"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143000"/>
            <a:ext cx="8229600" cy="3953933"/>
          </a:xfrm>
        </p:spPr>
        <p:txBody>
          <a:bodyPr>
            <a:noAutofit/>
          </a:bodyPr>
          <a:lstStyle/>
          <a:p>
            <a:pPr lvl="0">
              <a:lnSpc>
                <a:spcPct val="150000"/>
              </a:lnSpc>
            </a:pPr>
            <a:r>
              <a:rPr lang="vi-VN" sz="2200" dirty="0">
                <a:latin typeface="Times New Roman" panose="02020603050405020304" pitchFamily="18" charset="0"/>
                <a:cs typeface="Times New Roman" panose="02020603050405020304" pitchFamily="18" charset="0"/>
              </a:rPr>
              <a:t>Tiếp tục chống sốc bằng dung dịch điện giải </a:t>
            </a:r>
          </a:p>
          <a:p>
            <a:pPr marL="0" indent="0">
              <a:lnSpc>
                <a:spcPct val="150000"/>
              </a:lnSpc>
              <a:buNone/>
            </a:pPr>
            <a:r>
              <a:rPr lang="vi-VN" sz="2200" dirty="0">
                <a:latin typeface="Times New Roman" panose="02020603050405020304" pitchFamily="18" charset="0"/>
                <a:cs typeface="Times New Roman" panose="02020603050405020304" pitchFamily="18" charset="0"/>
              </a:rPr>
              <a:t>(trong khi chờ có hồng cầu lắng)</a:t>
            </a:r>
          </a:p>
          <a:p>
            <a:pPr lvl="0">
              <a:lnSpc>
                <a:spcPct val="150000"/>
              </a:lnSpc>
            </a:pPr>
            <a:r>
              <a:rPr lang="vi-VN" sz="2200" dirty="0">
                <a:latin typeface="Times New Roman" panose="02020603050405020304" pitchFamily="18" charset="0"/>
                <a:cs typeface="Times New Roman" panose="02020603050405020304" pitchFamily="18" charset="0"/>
              </a:rPr>
              <a:t>Truyền hồng cầu lắng 5-10ml/kg</a:t>
            </a:r>
          </a:p>
          <a:p>
            <a:pPr lvl="0">
              <a:lnSpc>
                <a:spcPct val="150000"/>
              </a:lnSpc>
            </a:pPr>
            <a:r>
              <a:rPr lang="vi-VN" sz="2200" dirty="0">
                <a:latin typeface="Times New Roman" panose="02020603050405020304" pitchFamily="18" charset="0"/>
                <a:cs typeface="Times New Roman" panose="02020603050405020304" pitchFamily="18" charset="0"/>
              </a:rPr>
              <a:t>Điều chỉnh rối loạn đông máu </a:t>
            </a:r>
          </a:p>
          <a:p>
            <a:pPr lvl="0">
              <a:lnSpc>
                <a:spcPct val="150000"/>
              </a:lnSpc>
            </a:pPr>
            <a:r>
              <a:rPr lang="vi-VN" sz="2200" dirty="0">
                <a:latin typeface="Times New Roman" panose="02020603050405020304" pitchFamily="18" charset="0"/>
                <a:cs typeface="Times New Roman" panose="02020603050405020304" pitchFamily="18" charset="0"/>
              </a:rPr>
              <a:t>Xử trí cầm máu: băng ép tại chỗ, nhét mèch mũi trước/sau, nội soi can thiệp cầm máu dạ dày, tá tràng,…</a:t>
            </a:r>
          </a:p>
          <a:p>
            <a:pPr lvl="0">
              <a:lnSpc>
                <a:spcPct val="150000"/>
              </a:lnSpc>
            </a:pPr>
            <a:r>
              <a:rPr lang="vi-VN" sz="2200" dirty="0">
                <a:latin typeface="Times New Roman" panose="02020603050405020304" pitchFamily="18" charset="0"/>
                <a:cs typeface="Times New Roman" panose="02020603050405020304" pitchFamily="18" charset="0"/>
              </a:rPr>
              <a:t>Xem xét sử dụng thuốc ức chế bơm proton nếu BN có biểu hiện gợi ý xuất huyết tiêu hoá trên hoặc có tiền căn viêm loét dạ dày tá tràng</a:t>
            </a:r>
          </a:p>
          <a:p>
            <a:pPr lvl="0">
              <a:lnSpc>
                <a:spcPct val="150000"/>
              </a:lnSpc>
            </a:pPr>
            <a:r>
              <a:rPr lang="vi-VN" sz="2200" dirty="0">
                <a:latin typeface="Times New Roman" panose="02020603050405020304" pitchFamily="18" charset="0"/>
                <a:cs typeface="Times New Roman" panose="02020603050405020304" pitchFamily="18" charset="0"/>
              </a:rPr>
              <a:t>Xem xét sử dụng Vitamin K nếu BN có biểu hiện suy gan nặng</a:t>
            </a:r>
          </a:p>
          <a:p>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31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B38D489-2CBB-F20B-2944-6360D5C4B180}"/>
              </a:ext>
            </a:extLst>
          </p:cNvPr>
          <p:cNvSpPr>
            <a:spLocks noGrp="1" noChangeArrowheads="1"/>
          </p:cNvSpPr>
          <p:nvPr>
            <p:ph type="ctrTitle"/>
          </p:nvPr>
        </p:nvSpPr>
        <p:spPr>
          <a:xfrm>
            <a:off x="914400" y="304800"/>
            <a:ext cx="8229600" cy="1143000"/>
          </a:xfrm>
        </p:spPr>
        <p:txBody>
          <a:bodyPr>
            <a:normAutofit fontScale="90000"/>
          </a:bodyPr>
          <a:lstStyle/>
          <a:p>
            <a:pPr eaLnBrk="1" hangingPunct="1">
              <a:defRPr/>
            </a:pPr>
            <a:r>
              <a:rPr lang="en-US" sz="4000" dirty="0"/>
              <a:t> ĐẶC ĐIỂM DỊCH TỄ HỌC </a:t>
            </a:r>
            <a:br>
              <a:rPr lang="en-US" sz="4000" dirty="0"/>
            </a:br>
            <a:endParaRPr lang="vi-VN" altLang="en-US" sz="4000" dirty="0">
              <a:latin typeface=".VnArialH" pitchFamily="34" charset="0"/>
            </a:endParaRPr>
          </a:p>
        </p:txBody>
      </p:sp>
      <p:sp>
        <p:nvSpPr>
          <p:cNvPr id="38915" name="Rectangle 3">
            <a:extLst>
              <a:ext uri="{FF2B5EF4-FFF2-40B4-BE49-F238E27FC236}">
                <a16:creationId xmlns:a16="http://schemas.microsoft.com/office/drawing/2014/main" id="{F8A1638E-38A7-BE19-046B-D1C0F43B2629}"/>
              </a:ext>
            </a:extLst>
          </p:cNvPr>
          <p:cNvSpPr>
            <a:spLocks noGrp="1" noChangeArrowheads="1"/>
          </p:cNvSpPr>
          <p:nvPr>
            <p:ph type="subTitle" idx="1"/>
          </p:nvPr>
        </p:nvSpPr>
        <p:spPr>
          <a:xfrm>
            <a:off x="457200" y="1828800"/>
            <a:ext cx="8229600" cy="4495800"/>
          </a:xfrm>
        </p:spPr>
        <p:txBody>
          <a:bodyPr>
            <a:normAutofit/>
          </a:bodyPr>
          <a:lstStyle/>
          <a:p>
            <a:pPr algn="just">
              <a:lnSpc>
                <a:spcPct val="150000"/>
              </a:lnSpc>
              <a:defRPr/>
            </a:pPr>
            <a:r>
              <a:rPr lang="en-US" sz="3000" dirty="0" err="1">
                <a:latin typeface="Times New Roman" panose="02020603050405020304" pitchFamily="18" charset="0"/>
                <a:cs typeface="Times New Roman" panose="02020603050405020304" pitchFamily="18" charset="0"/>
              </a:rPr>
              <a:t>Muỗi</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Aedes</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aegypti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vector </a:t>
            </a:r>
            <a:r>
              <a:rPr lang="en-US" sz="3000" dirty="0" err="1">
                <a:latin typeface="Times New Roman" panose="02020603050405020304" pitchFamily="18" charset="0"/>
                <a:cs typeface="Times New Roman" panose="02020603050405020304" pitchFamily="18" charset="0"/>
              </a:rPr>
              <a:t>truyền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a:t>
            </a:r>
          </a:p>
          <a:p>
            <a:pPr algn="just">
              <a:lnSpc>
                <a:spcPct val="150000"/>
              </a:lnSpc>
              <a:defRPr/>
            </a:pPr>
            <a:r>
              <a:rPr lang="vi-VN" sz="3000" dirty="0">
                <a:latin typeface="Times New Roman" panose="02020603050405020304" pitchFamily="18" charset="0"/>
                <a:cs typeface="Times New Roman" panose="02020603050405020304" pitchFamily="18" charset="0"/>
              </a:rPr>
              <a:t>Bệnh của khu vực đô thị nhưng hiện nay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ở nông thôn.</a:t>
            </a:r>
          </a:p>
          <a:p>
            <a:pPr algn="just">
              <a:lnSpc>
                <a:spcPct val="150000"/>
              </a:lnSpc>
              <a:defRPr/>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kỳ</a:t>
            </a:r>
            <a:r>
              <a:rPr lang="en-US" sz="3000" dirty="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EE99D-4E28-7D3E-7213-A76686B6EE3A}"/>
              </a:ext>
            </a:extLst>
          </p:cNvPr>
          <p:cNvSpPr>
            <a:spLocks noGrp="1"/>
          </p:cNvSpPr>
          <p:nvPr>
            <p:ph idx="1"/>
          </p:nvPr>
        </p:nvSpPr>
        <p:spPr>
          <a:xfrm>
            <a:off x="1654174" y="1937036"/>
            <a:ext cx="10219257" cy="5637421"/>
          </a:xfrm>
        </p:spPr>
        <p:txBody>
          <a:bodyPr/>
          <a:lstStyle/>
          <a:p>
            <a:endParaRPr lang="en-GB"/>
          </a:p>
        </p:txBody>
      </p:sp>
      <p:pic>
        <p:nvPicPr>
          <p:cNvPr id="4098" name="Picture 2">
            <a:extLst>
              <a:ext uri="{FF2B5EF4-FFF2-40B4-BE49-F238E27FC236}">
                <a16:creationId xmlns:a16="http://schemas.microsoft.com/office/drawing/2014/main" id="{42749F0A-D67A-9244-5966-D56F214F4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6175"/>
            <a:ext cx="7080250" cy="662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365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nl-NL" sz="3000" dirty="0">
                <a:latin typeface="Times New Roman" panose="02020603050405020304" pitchFamily="18" charset="0"/>
                <a:cs typeface="Times New Roman" panose="02020603050405020304" pitchFamily="18" charset="0"/>
              </a:rPr>
              <a:t>ĐIỀU TRỊ TOAN CHUYỂN HÓA, HẠ ĐƯỜNG HUYẾT, HẠ CALCI HUYẾT, HẠ NATRI MÁU</a:t>
            </a:r>
            <a:endParaRPr lang="vi-VN"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229600" cy="3490648"/>
          </a:xfrm>
        </p:spPr>
        <p:txBody>
          <a:bodyPr>
            <a:noAutofit/>
          </a:bodyPr>
          <a:lstStyle/>
          <a:p>
            <a:pPr marL="0" indent="0">
              <a:lnSpc>
                <a:spcPct val="150000"/>
              </a:lnSpc>
              <a:buNone/>
            </a:pPr>
            <a:r>
              <a:rPr lang="nl-NL" sz="2200" dirty="0"/>
              <a:t>- </a:t>
            </a:r>
            <a:r>
              <a:rPr lang="nl-NL" sz="2200" dirty="0">
                <a:latin typeface="Times New Roman" panose="02020603050405020304" pitchFamily="18" charset="0"/>
                <a:cs typeface="Times New Roman" panose="02020603050405020304" pitchFamily="18" charset="0"/>
              </a:rPr>
              <a:t>Toan chuyển hóa (pH &lt;7,2 và/hoặc HCO</a:t>
            </a:r>
            <a:r>
              <a:rPr lang="nl-NL" sz="2200" baseline="-25000" dirty="0">
                <a:latin typeface="Times New Roman" panose="02020603050405020304" pitchFamily="18" charset="0"/>
                <a:cs typeface="Times New Roman" panose="02020603050405020304" pitchFamily="18" charset="0"/>
              </a:rPr>
              <a:t>3</a:t>
            </a:r>
            <a:r>
              <a:rPr lang="nl-NL" sz="2200" baseline="30000" dirty="0">
                <a:latin typeface="Times New Roman" panose="02020603050405020304" pitchFamily="18" charset="0"/>
                <a:cs typeface="Times New Roman" panose="02020603050405020304" pitchFamily="18" charset="0"/>
              </a:rPr>
              <a:t>-</a:t>
            </a:r>
            <a:r>
              <a:rPr lang="nl-NL" sz="2200" dirty="0">
                <a:latin typeface="Times New Roman" panose="02020603050405020304" pitchFamily="18" charset="0"/>
                <a:cs typeface="Times New Roman" panose="02020603050405020304" pitchFamily="18" charset="0"/>
              </a:rPr>
              <a:t> &lt;15): Natri bicarbonate 4,2% 2ml/kg TMC</a:t>
            </a:r>
            <a:endParaRPr lang="vi-VN" sz="2200" dirty="0">
              <a:latin typeface="Times New Roman" panose="02020603050405020304" pitchFamily="18" charset="0"/>
              <a:cs typeface="Times New Roman" panose="02020603050405020304" pitchFamily="18" charset="0"/>
            </a:endParaRPr>
          </a:p>
          <a:p>
            <a:pPr marL="0" indent="0">
              <a:lnSpc>
                <a:spcPct val="150000"/>
              </a:lnSpc>
              <a:buNone/>
            </a:pPr>
            <a:r>
              <a:rPr lang="nl-NL" sz="2200" dirty="0">
                <a:latin typeface="Times New Roman" panose="02020603050405020304" pitchFamily="18" charset="0"/>
                <a:cs typeface="Times New Roman" panose="02020603050405020304" pitchFamily="18" charset="0"/>
              </a:rPr>
              <a:t>- Hạ đường huyết (đường huyết &lt; 40 mg/dl): Dextrose 30% 1-2 ml/kg TMC</a:t>
            </a:r>
            <a:endParaRPr lang="vi-VN" sz="2200" dirty="0">
              <a:latin typeface="Times New Roman" panose="02020603050405020304" pitchFamily="18" charset="0"/>
              <a:cs typeface="Times New Roman" panose="02020603050405020304" pitchFamily="18" charset="0"/>
            </a:endParaRPr>
          </a:p>
          <a:p>
            <a:pPr marL="0" indent="0">
              <a:lnSpc>
                <a:spcPct val="150000"/>
              </a:lnSpc>
              <a:buNone/>
            </a:pPr>
            <a:r>
              <a:rPr lang="nl-NL" sz="2200" dirty="0">
                <a:latin typeface="Times New Roman" panose="02020603050405020304" pitchFamily="18" charset="0"/>
                <a:cs typeface="Times New Roman" panose="02020603050405020304" pitchFamily="18" charset="0"/>
              </a:rPr>
              <a:t>- Hạ Calci huyết (Calci ion hóa &lt;1 mmol/L): Calci clorua 10% 0,1-0,2 ml/kg (tối đa 2-5ml/liều), pha loãng trong Dextrose 5% 10-20ml TMC 5-10 phút.   </a:t>
            </a:r>
            <a:endParaRPr lang="vi-VN" sz="2200" dirty="0">
              <a:latin typeface="Times New Roman" panose="02020603050405020304" pitchFamily="18" charset="0"/>
              <a:cs typeface="Times New Roman" panose="02020603050405020304" pitchFamily="18" charset="0"/>
            </a:endParaRPr>
          </a:p>
          <a:p>
            <a:pPr marL="0" indent="0">
              <a:lnSpc>
                <a:spcPct val="150000"/>
              </a:lnSpc>
              <a:buNone/>
            </a:pPr>
            <a:r>
              <a:rPr lang="nl-NL" sz="2200" dirty="0">
                <a:latin typeface="Times New Roman" panose="02020603050405020304" pitchFamily="18" charset="0"/>
                <a:cs typeface="Times New Roman" panose="02020603050405020304" pitchFamily="18" charset="0"/>
              </a:rPr>
              <a:t>- Hạ Natri máu nặng kèm rối loạn tri giác (Natri máu &lt; 130mEq/l): Natriclorua 3%: 4ml/kg truyền tĩnh mạch trong 30 phút, lặp lại khi cần.</a:t>
            </a:r>
            <a:endParaRPr lang="vi-VN" sz="2200" dirty="0">
              <a:latin typeface="Times New Roman" panose="02020603050405020304" pitchFamily="18" charset="0"/>
              <a:cs typeface="Times New Roman" panose="02020603050405020304" pitchFamily="18" charset="0"/>
            </a:endParaRPr>
          </a:p>
          <a:p>
            <a:pPr>
              <a:lnSpc>
                <a:spcPct val="150000"/>
              </a:lnSpc>
            </a:pP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49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511056" y="381000"/>
            <a:ext cx="8229600" cy="857250"/>
          </a:xfrm>
        </p:spPr>
        <p:txBody>
          <a:bodyPr/>
          <a:lstStyle/>
          <a:p>
            <a:pPr algn="ctr">
              <a:defRPr/>
            </a:pP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endParaRPr lang="en-US" dirty="0">
              <a:latin typeface="Times New Roman" panose="02020603050405020304" pitchFamily="18" charset="0"/>
              <a:cs typeface="Times New Roman" panose="02020603050405020304" pitchFamily="18" charset="0"/>
            </a:endParaRPr>
          </a:p>
        </p:txBody>
      </p:sp>
      <p:sp>
        <p:nvSpPr>
          <p:cNvPr id="110595" name="Chỗ dành sẵn cho Nội dung 2"/>
          <p:cNvSpPr>
            <a:spLocks noGrp="1"/>
          </p:cNvSpPr>
          <p:nvPr>
            <p:ph idx="1"/>
          </p:nvPr>
        </p:nvSpPr>
        <p:spPr>
          <a:xfrm>
            <a:off x="518746" y="1714501"/>
            <a:ext cx="8132885" cy="3837842"/>
          </a:xfrm>
        </p:spPr>
        <p:txBody>
          <a:bodyPr>
            <a:noAutofit/>
          </a:bodyPr>
          <a:lstStyle/>
          <a:p>
            <a:pPr marL="0" indent="0" algn="just">
              <a:lnSpc>
                <a:spcPct val="150000"/>
              </a:lnSpc>
              <a:buNone/>
            </a:pPr>
            <a:r>
              <a:rPr lang="nl-NL" altLang="en-US" sz="2200" dirty="0">
                <a:effectLst/>
                <a:latin typeface="Times New Roman" panose="02020603050405020304" pitchFamily="18" charset="0"/>
                <a:cs typeface="Times New Roman" panose="02020603050405020304" pitchFamily="18" charset="0"/>
              </a:rPr>
              <a:t>- Khi sốc kéo dài, cần phải đo CVP hoặc siêu âm đo sự thay đổi kích thước đường kính tĩnh mạch chủ dưới theo nhịp thở hoặc đo cung lượng tim (nếu có) để quyết định thái độ xử trí.</a:t>
            </a:r>
            <a:endParaRPr lang="en-US" altLang="en-US" sz="2200" dirty="0">
              <a:effectLst/>
              <a:latin typeface="Times New Roman" panose="02020603050405020304" pitchFamily="18" charset="0"/>
              <a:cs typeface="Times New Roman" panose="02020603050405020304" pitchFamily="18" charset="0"/>
            </a:endParaRPr>
          </a:p>
          <a:p>
            <a:pPr marL="0" indent="0" algn="just">
              <a:lnSpc>
                <a:spcPct val="150000"/>
              </a:lnSpc>
              <a:buNone/>
            </a:pPr>
            <a:r>
              <a:rPr lang="nl-NL" altLang="en-US" sz="2200" dirty="0">
                <a:effectLst/>
                <a:latin typeface="Times New Roman" panose="02020603050405020304" pitchFamily="18" charset="0"/>
                <a:cs typeface="Times New Roman" panose="02020603050405020304" pitchFamily="18" charset="0"/>
              </a:rPr>
              <a:t>- Nếu đã truyền dịch đầy đủ mà huyết áp vẫn chưa lên và áp lực tĩnh mạch trung </a:t>
            </a:r>
            <a:r>
              <a:rPr lang="vi-VN" altLang="en-US" sz="2200" dirty="0">
                <a:effectLst/>
                <a:latin typeface="Times New Roman" panose="02020603050405020304" pitchFamily="18" charset="0"/>
                <a:cs typeface="Times New Roman" panose="02020603050405020304" pitchFamily="18" charset="0"/>
              </a:rPr>
              <a:t>tâm</a:t>
            </a:r>
            <a:r>
              <a:rPr lang="nl-NL" altLang="en-US" sz="2200" dirty="0">
                <a:effectLst/>
                <a:latin typeface="Times New Roman" panose="02020603050405020304" pitchFamily="18" charset="0"/>
                <a:cs typeface="Times New Roman" panose="02020603050405020304" pitchFamily="18" charset="0"/>
              </a:rPr>
              <a:t> đã trên 10cmH</a:t>
            </a:r>
            <a:r>
              <a:rPr lang="nl-NL" altLang="en-US" sz="2200" baseline="-25000" dirty="0">
                <a:effectLst/>
                <a:latin typeface="Times New Roman" panose="02020603050405020304" pitchFamily="18" charset="0"/>
                <a:cs typeface="Times New Roman" panose="02020603050405020304" pitchFamily="18" charset="0"/>
              </a:rPr>
              <a:t>2</a:t>
            </a:r>
            <a:r>
              <a:rPr lang="nl-NL" altLang="en-US" sz="2200" dirty="0">
                <a:effectLst/>
                <a:latin typeface="Times New Roman" panose="02020603050405020304" pitchFamily="18" charset="0"/>
                <a:cs typeface="Times New Roman" panose="02020603050405020304" pitchFamily="18" charset="0"/>
              </a:rPr>
              <a:t>O hoặc đường kính tĩnh mạch chủ dưới căng to suốt chu kỳ thở hoặc %PPV/SVV &lt; 15% (khi đo cung lượng tim trên bệnh nhân thở máy không có nhịp tự thở) thì truyền thuốc vận mạch.</a:t>
            </a:r>
            <a:endParaRPr lang="en-US" altLang="en-US" sz="2200" dirty="0">
              <a:effectLst/>
              <a:latin typeface="Times New Roman" panose="02020603050405020304" pitchFamily="18" charset="0"/>
              <a:cs typeface="Times New Roman" panose="02020603050405020304" pitchFamily="18" charset="0"/>
            </a:endParaRPr>
          </a:p>
          <a:p>
            <a:pPr marL="0" indent="0" algn="just">
              <a:buNone/>
            </a:pPr>
            <a:r>
              <a:rPr lang="nl-NL" altLang="en-US" sz="2200" dirty="0">
                <a:effectLst/>
                <a:latin typeface="Times New Roman" panose="02020603050405020304" pitchFamily="18" charset="0"/>
                <a:cs typeface="Times New Roman" panose="02020603050405020304" pitchFamily="18" charset="0"/>
              </a:rPr>
              <a:t> </a:t>
            </a:r>
            <a:endParaRPr lang="en-US" altLang="en-US"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077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457200" y="228600"/>
            <a:ext cx="8229600" cy="857250"/>
          </a:xfrm>
        </p:spPr>
        <p:txBody>
          <a:bodyPr/>
          <a:lstStyle/>
          <a:p>
            <a:pPr algn="ctr">
              <a:defRPr/>
            </a:pP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endParaRPr lang="en-US" dirty="0">
              <a:latin typeface="Times New Roman" panose="02020603050405020304" pitchFamily="18" charset="0"/>
              <a:cs typeface="Times New Roman" panose="02020603050405020304" pitchFamily="18" charset="0"/>
            </a:endParaRPr>
          </a:p>
        </p:txBody>
      </p:sp>
      <p:sp>
        <p:nvSpPr>
          <p:cNvPr id="110595" name="Chỗ dành sẵn cho Nội dung 2"/>
          <p:cNvSpPr>
            <a:spLocks noGrp="1"/>
          </p:cNvSpPr>
          <p:nvPr>
            <p:ph idx="1"/>
          </p:nvPr>
        </p:nvSpPr>
        <p:spPr>
          <a:xfrm>
            <a:off x="562707" y="1295400"/>
            <a:ext cx="8018585" cy="3837842"/>
          </a:xfrm>
        </p:spPr>
        <p:txBody>
          <a:bodyPr>
            <a:noAutofit/>
          </a:bodyPr>
          <a:lstStyle/>
          <a:p>
            <a:pPr marL="0" indent="0" algn="just">
              <a:lnSpc>
                <a:spcPct val="150000"/>
              </a:lnSpc>
              <a:buNone/>
            </a:pPr>
            <a:r>
              <a:rPr lang="nl-NL" altLang="en-US" sz="2200" dirty="0">
                <a:effectLst/>
                <a:latin typeface="Times New Roman" panose="02020603050405020304" pitchFamily="18" charset="0"/>
                <a:cs typeface="Times New Roman" panose="02020603050405020304" pitchFamily="18" charset="0"/>
              </a:rPr>
              <a:t>+ Dopamin là thuốc vận mạch được chọn lựa đầu tiên trong điều trị sốc SXHD kéo dài </a:t>
            </a:r>
            <a:r>
              <a:rPr lang="vi-VN" altLang="en-US" sz="2200" dirty="0">
                <a:effectLst/>
                <a:latin typeface="Times New Roman" panose="02020603050405020304" pitchFamily="18" charset="0"/>
                <a:cs typeface="Times New Roman" panose="02020603050405020304" pitchFamily="18" charset="0"/>
              </a:rPr>
              <a:t>ở trẻ em</a:t>
            </a:r>
            <a:r>
              <a:rPr lang="nl-NL" altLang="en-US" sz="2200" dirty="0">
                <a:effectLst/>
                <a:latin typeface="Times New Roman" panose="02020603050405020304" pitchFamily="18" charset="0"/>
                <a:cs typeface="Times New Roman" panose="02020603050405020304" pitchFamily="18" charset="0"/>
              </a:rPr>
              <a:t>. Liều Dopamin 5-10µg/kg/phút.</a:t>
            </a:r>
            <a:endParaRPr lang="en-US" altLang="en-US" sz="2200" dirty="0">
              <a:effectLst/>
              <a:latin typeface="Times New Roman" panose="02020603050405020304" pitchFamily="18" charset="0"/>
              <a:cs typeface="Times New Roman" panose="02020603050405020304" pitchFamily="18" charset="0"/>
            </a:endParaRPr>
          </a:p>
          <a:p>
            <a:pPr marL="0" indent="0" algn="just">
              <a:lnSpc>
                <a:spcPct val="150000"/>
              </a:lnSpc>
              <a:buNone/>
            </a:pPr>
            <a:r>
              <a:rPr lang="nl-NL" altLang="en-US" sz="2200" dirty="0">
                <a:effectLst/>
                <a:latin typeface="Times New Roman" panose="02020603050405020304" pitchFamily="18" charset="0"/>
                <a:cs typeface="Times New Roman" panose="02020603050405020304" pitchFamily="18" charset="0"/>
              </a:rPr>
              <a:t>+ Dobutamin được chỉ định trong trường hợp suy tim do quá tải hoặc thất bại với Dopamin. Liều Dobutamin 3-10µg/kg/phút. </a:t>
            </a:r>
            <a:endParaRPr lang="en-US" altLang="en-US" sz="2200" dirty="0">
              <a:effectLst/>
              <a:latin typeface="Times New Roman" panose="02020603050405020304" pitchFamily="18" charset="0"/>
              <a:cs typeface="Times New Roman" panose="02020603050405020304" pitchFamily="18" charset="0"/>
            </a:endParaRPr>
          </a:p>
          <a:p>
            <a:pPr marL="0" indent="0" algn="just">
              <a:lnSpc>
                <a:spcPct val="150000"/>
              </a:lnSpc>
              <a:buNone/>
            </a:pPr>
            <a:r>
              <a:rPr lang="nl-NL" altLang="en-US" sz="2200" dirty="0">
                <a:effectLst/>
                <a:latin typeface="Times New Roman" panose="02020603050405020304" pitchFamily="18" charset="0"/>
                <a:cs typeface="Times New Roman" panose="02020603050405020304" pitchFamily="18" charset="0"/>
              </a:rPr>
              <a:t>+ Nếu thất bại với Dopamin và Dobutamin thì nên đo cung lượng tim (nếu có) để hướng dẫn sử dụng vận mạch: phối hợp Nor</a:t>
            </a:r>
            <a:r>
              <a:rPr lang="vi-VN" altLang="en-US" sz="2200" dirty="0">
                <a:effectLst/>
                <a:latin typeface="Times New Roman" panose="02020603050405020304" pitchFamily="18" charset="0"/>
                <a:cs typeface="Times New Roman" panose="02020603050405020304" pitchFamily="18" charset="0"/>
              </a:rPr>
              <a:t>adrenalin</a:t>
            </a:r>
            <a:r>
              <a:rPr lang="nl-NL" altLang="en-US" sz="2200" dirty="0">
                <a:effectLst/>
                <a:latin typeface="Times New Roman" panose="02020603050405020304" pitchFamily="18" charset="0"/>
                <a:cs typeface="Times New Roman" panose="02020603050405020304" pitchFamily="18" charset="0"/>
              </a:rPr>
              <a:t> 0,05-0,3 µg/kg/phút khi giảm kháng lực mạch máu hệ thống hoặc phối hợp Adrenalin 0,05-0,3µg/kg/phút khi giảm co cơ tim, giảm cung lượng tim.</a:t>
            </a:r>
            <a:endParaRPr lang="en-US" altLang="en-US" sz="2200" dirty="0">
              <a:effectLst/>
              <a:latin typeface="Times New Roman" panose="02020603050405020304" pitchFamily="18" charset="0"/>
              <a:cs typeface="Times New Roman" panose="02020603050405020304" pitchFamily="18" charset="0"/>
            </a:endParaRPr>
          </a:p>
          <a:p>
            <a:pPr marL="0" indent="0" algn="just">
              <a:lnSpc>
                <a:spcPct val="150000"/>
              </a:lnSpc>
              <a:buNone/>
            </a:pPr>
            <a:r>
              <a:rPr lang="nl-NL" altLang="en-US" sz="2200" dirty="0">
                <a:effectLst/>
                <a:latin typeface="Times New Roman" panose="02020603050405020304" pitchFamily="18" charset="0"/>
                <a:cs typeface="Times New Roman" panose="02020603050405020304" pitchFamily="18" charset="0"/>
              </a:rPr>
              <a:t> </a:t>
            </a:r>
            <a:endParaRPr lang="en-US" altLang="en-US"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611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3200" dirty="0"/>
              <a:t>TIÊU CHUẨN XUẤT VIỆN</a:t>
            </a:r>
          </a:p>
        </p:txBody>
      </p:sp>
      <p:sp>
        <p:nvSpPr>
          <p:cNvPr id="3" name="Content Placeholder 2"/>
          <p:cNvSpPr>
            <a:spLocks noGrp="1"/>
          </p:cNvSpPr>
          <p:nvPr>
            <p:ph idx="1"/>
          </p:nvPr>
        </p:nvSpPr>
        <p:spPr>
          <a:xfrm>
            <a:off x="381000" y="1825625"/>
            <a:ext cx="8534400" cy="4351338"/>
          </a:xfrm>
        </p:spPr>
        <p:txBody>
          <a:bodyPr>
            <a:normAutofit fontScale="92500" lnSpcReduction="20000"/>
          </a:bodyPr>
          <a:lstStyle/>
          <a:p>
            <a:pPr marL="0" marR="0" algn="just">
              <a:lnSpc>
                <a:spcPct val="150000"/>
              </a:lnSpc>
              <a:spcBef>
                <a:spcPts val="600"/>
              </a:spcBef>
              <a:spcAft>
                <a:spcPts val="0"/>
              </a:spcAft>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tràn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phổi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AST, ALT &lt; 400 U/L.</a:t>
            </a:r>
            <a:endParaRPr lang="en-GB"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Hct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khuynh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&gt; 50.000/</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26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639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4938DAC-19F5-69DE-35A5-1E0BCB67F51B}"/>
              </a:ext>
            </a:extLst>
          </p:cNvPr>
          <p:cNvSpPr>
            <a:spLocks noGrp="1" noChangeArrowheads="1"/>
          </p:cNvSpPr>
          <p:nvPr>
            <p:ph type="ctrTitle"/>
          </p:nvPr>
        </p:nvSpPr>
        <p:spPr>
          <a:xfrm>
            <a:off x="0" y="2133600"/>
            <a:ext cx="9144000" cy="2362200"/>
          </a:xfrm>
        </p:spPr>
        <p:txBody>
          <a:bodyPr/>
          <a:lstStyle/>
          <a:p>
            <a:pPr eaLnBrk="1" hangingPunct="1">
              <a:lnSpc>
                <a:spcPct val="130000"/>
              </a:lnSpc>
              <a:defRPr/>
            </a:pPr>
            <a:r>
              <a:rPr lang="vi-VN" sz="4000" dirty="0">
                <a:latin typeface="Arial" pitchFamily="34" charset="0"/>
                <a:cs typeface="Arial" pitchFamily="34" charset="0"/>
              </a:rPr>
              <a:t>Những </a:t>
            </a:r>
            <a:r>
              <a:rPr lang="en-US" sz="4000" dirty="0" err="1">
                <a:latin typeface="Arial" pitchFamily="34" charset="0"/>
                <a:cs typeface="Arial" pitchFamily="34" charset="0"/>
              </a:rPr>
              <a:t>thách</a:t>
            </a:r>
            <a:r>
              <a:rPr lang="en-US" sz="4000" dirty="0">
                <a:latin typeface="Arial" pitchFamily="34" charset="0"/>
                <a:cs typeface="Arial" pitchFamily="34" charset="0"/>
              </a:rPr>
              <a:t> </a:t>
            </a:r>
            <a:r>
              <a:rPr lang="en-US" sz="4000" dirty="0" err="1">
                <a:latin typeface="Arial" pitchFamily="34" charset="0"/>
                <a:cs typeface="Arial" pitchFamily="34" charset="0"/>
              </a:rPr>
              <a:t>thức</a:t>
            </a:r>
            <a:r>
              <a:rPr lang="en-US" sz="4000" dirty="0">
                <a:latin typeface="Arial" pitchFamily="34" charset="0"/>
                <a:cs typeface="Arial" pitchFamily="34" charset="0"/>
              </a:rPr>
              <a:t> </a:t>
            </a:r>
            <a:r>
              <a:rPr lang="vi-VN" sz="4000" dirty="0">
                <a:latin typeface="Arial" pitchFamily="34" charset="0"/>
                <a:cs typeface="Arial" pitchFamily="34" charset="0"/>
              </a:rPr>
              <a:t>trong chẩn đoán và điều trị </a:t>
            </a:r>
            <a:r>
              <a:rPr lang="en-US" sz="4000" dirty="0">
                <a:latin typeface="Arial" pitchFamily="34" charset="0"/>
                <a:cs typeface="Arial" pitchFamily="34" charset="0"/>
              </a:rPr>
              <a:t>SXH Dengue </a:t>
            </a:r>
            <a:r>
              <a:rPr lang="vi-VN" sz="4000" dirty="0">
                <a:latin typeface="Arial" pitchFamily="34" charset="0"/>
                <a:cs typeface="Arial" pitchFamily="34" charset="0"/>
              </a:rPr>
              <a:t>ở người lớn</a:t>
            </a:r>
            <a:br>
              <a:rPr lang="vi-VN" sz="4000" dirty="0">
                <a:latin typeface="Arial" pitchFamily="34" charset="0"/>
                <a:cs typeface="Arial" pitchFamily="34" charset="0"/>
              </a:rPr>
            </a:br>
            <a:endParaRPr lang="en-US" sz="2800" b="0" dirty="0">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989BD47-D075-1C8C-DB79-0D36637B5130}"/>
              </a:ext>
            </a:extLst>
          </p:cNvPr>
          <p:cNvSpPr>
            <a:spLocks noGrp="1" noRot="1" noChangeArrowheads="1"/>
          </p:cNvSpPr>
          <p:nvPr>
            <p:ph type="title"/>
          </p:nvPr>
        </p:nvSpPr>
        <p:spPr/>
        <p:txBody>
          <a:bodyPr/>
          <a:lstStyle/>
          <a:p>
            <a:pPr algn="ctr" eaLnBrk="1" hangingPunct="1"/>
            <a:r>
              <a:rPr lang="en-US" altLang="en-US" sz="4000" dirty="0" err="1">
                <a:effectLst/>
                <a:latin typeface="Times New Roman" panose="02020603050405020304" pitchFamily="18" charset="0"/>
                <a:cs typeface="Times New Roman" panose="02020603050405020304" pitchFamily="18" charset="0"/>
              </a:rPr>
              <a:t>Những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điểm</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cần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lưu</a:t>
            </a:r>
            <a:r>
              <a:rPr lang="en-US" altLang="en-US" sz="4000" dirty="0">
                <a:effectLst/>
                <a:latin typeface="Times New Roman" panose="02020603050405020304" pitchFamily="18" charset="0"/>
                <a:cs typeface="Times New Roman" panose="02020603050405020304" pitchFamily="18" charset="0"/>
              </a:rPr>
              <a:t> ý </a:t>
            </a:r>
            <a:r>
              <a:rPr lang="en-US" altLang="en-US" sz="4000" dirty="0" err="1">
                <a:effectLst/>
                <a:latin typeface="Times New Roman" panose="02020603050405020304" pitchFamily="18" charset="0"/>
                <a:cs typeface="Times New Roman" panose="02020603050405020304" pitchFamily="18" charset="0"/>
              </a:rPr>
              <a:t>trong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chẩn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đoán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SXH</a:t>
            </a:r>
            <a:r>
              <a:rPr lang="en-US" altLang="en-US" sz="4000" dirty="0">
                <a:effectLst/>
                <a:latin typeface="Times New Roman" panose="02020603050405020304" pitchFamily="18" charset="0"/>
                <a:cs typeface="Times New Roman" panose="02020603050405020304" pitchFamily="18" charset="0"/>
              </a:rPr>
              <a:t> Dengue</a:t>
            </a:r>
          </a:p>
        </p:txBody>
      </p:sp>
      <p:sp>
        <p:nvSpPr>
          <p:cNvPr id="28675" name="Rectangle 3">
            <a:extLst>
              <a:ext uri="{FF2B5EF4-FFF2-40B4-BE49-F238E27FC236}">
                <a16:creationId xmlns:a16="http://schemas.microsoft.com/office/drawing/2014/main" id="{8F7070AB-20CA-A057-6477-6651F93E9411}"/>
              </a:ext>
            </a:extLst>
          </p:cNvPr>
          <p:cNvSpPr>
            <a:spLocks noGrp="1" noChangeArrowheads="1"/>
          </p:cNvSpPr>
          <p:nvPr>
            <p:ph idx="1"/>
          </p:nvPr>
        </p:nvSpPr>
        <p:spPr>
          <a:xfrm>
            <a:off x="457200" y="1600200"/>
            <a:ext cx="8229600" cy="4953000"/>
          </a:xfrm>
        </p:spPr>
        <p:txBody>
          <a:bodyPr>
            <a:normAutofit/>
          </a:bodyPr>
          <a:lstStyle/>
          <a:p>
            <a:pPr algn="just" eaLnBrk="1" hangingPunct="1">
              <a:lnSpc>
                <a:spcPct val="90000"/>
              </a:lnSpc>
            </a:pPr>
            <a:r>
              <a:rPr lang="en-US" altLang="en-US" sz="2600" b="0" dirty="0" err="1">
                <a:effectLst/>
                <a:latin typeface="Times New Roman" panose="02020603050405020304" pitchFamily="18" charset="0"/>
                <a:cs typeface="Times New Roman" panose="02020603050405020304" pitchFamily="18" charset="0"/>
              </a:rPr>
              <a:t>Chẩn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đoán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SXH</a:t>
            </a:r>
            <a:r>
              <a:rPr lang="en-US" altLang="en-US" sz="2600" b="0" dirty="0">
                <a:effectLst/>
                <a:latin typeface="Times New Roman" panose="02020603050405020304" pitchFamily="18" charset="0"/>
                <a:cs typeface="Times New Roman" panose="02020603050405020304" pitchFamily="18" charset="0"/>
              </a:rPr>
              <a:t> Dengue </a:t>
            </a:r>
            <a:r>
              <a:rPr lang="en-US" altLang="en-US" sz="2600" b="0" dirty="0" err="1">
                <a:effectLst/>
                <a:latin typeface="Times New Roman" panose="02020603050405020304" pitchFamily="18" charset="0"/>
                <a:cs typeface="Times New Roman" panose="02020603050405020304" pitchFamily="18" charset="0"/>
              </a:rPr>
              <a:t>chủ</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yếu</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dựa</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vào</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quá</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trình</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diễn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biến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lâm</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sàng</a:t>
            </a:r>
            <a:endParaRPr lang="en-US" altLang="en-US" sz="2600" b="0" dirty="0">
              <a:effectLst/>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2600" b="0" dirty="0" err="1">
                <a:effectLst/>
                <a:latin typeface="Times New Roman" panose="02020603050405020304" pitchFamily="18" charset="0"/>
                <a:cs typeface="Times New Roman" panose="02020603050405020304" pitchFamily="18" charset="0"/>
              </a:rPr>
              <a:t>Triệu</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chứng</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lâm</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sàng</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phụ</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thuộc</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vào</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giai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đoạn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bệnh</a:t>
            </a:r>
            <a:endParaRPr lang="en-US" altLang="en-US" sz="2600" b="0" dirty="0">
              <a:effectLst/>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2600" b="0" dirty="0" err="1">
                <a:effectLst/>
                <a:latin typeface="Times New Roman" panose="02020603050405020304" pitchFamily="18" charset="0"/>
                <a:cs typeface="Times New Roman" panose="02020603050405020304" pitchFamily="18" charset="0"/>
              </a:rPr>
              <a:t>Cần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quan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tâm</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tới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các</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yếu</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tố</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dịch</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tễ</a:t>
            </a:r>
            <a:endParaRPr lang="en-US" altLang="en-US" sz="2600" b="0" dirty="0">
              <a:effectLst/>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600" dirty="0" err="1">
                <a:effectLst/>
                <a:latin typeface="Times New Roman" panose="02020603050405020304" pitchFamily="18" charset="0"/>
                <a:cs typeface="Times New Roman" panose="02020603050405020304" pitchFamily="18" charset="0"/>
              </a:rPr>
              <a:t>Mùa</a:t>
            </a: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600" dirty="0" err="1">
                <a:effectLst/>
                <a:latin typeface="Times New Roman" panose="02020603050405020304" pitchFamily="18" charset="0"/>
                <a:cs typeface="Times New Roman" panose="02020603050405020304" pitchFamily="18" charset="0"/>
              </a:rPr>
              <a:t>Sống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hoặc</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tới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vùng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dịch</a:t>
            </a: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600" dirty="0" err="1">
                <a:effectLst/>
                <a:latin typeface="Times New Roman" panose="02020603050405020304" pitchFamily="18" charset="0"/>
                <a:cs typeface="Times New Roman" panose="02020603050405020304" pitchFamily="18" charset="0"/>
              </a:rPr>
              <a:t>Tuổi</a:t>
            </a:r>
            <a:endParaRPr lang="en-US" altLang="en-US" sz="2600" dirty="0">
              <a:effectLst/>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2600" b="0" dirty="0" err="1">
                <a:effectLst/>
                <a:latin typeface="Times New Roman" panose="02020603050405020304" pitchFamily="18" charset="0"/>
                <a:cs typeface="Times New Roman" panose="02020603050405020304" pitchFamily="18" charset="0"/>
              </a:rPr>
              <a:t>Chỉ</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chẩn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đoán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SXH</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sau</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khi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đã</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loại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trừ</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các</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bệnh</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nhiễm</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trùng</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khác</a:t>
            </a:r>
            <a:endParaRPr lang="en-US" altLang="en-US" sz="2600" b="0" dirty="0">
              <a:effectLst/>
              <a:latin typeface="Times New Roman" panose="02020603050405020304" pitchFamily="18" charset="0"/>
              <a:cs typeface="Times New Roman" panose="02020603050405020304" pitchFamily="18" charset="0"/>
            </a:endParaRPr>
          </a:p>
          <a:p>
            <a:pPr lvl="1" algn="just" eaLnBrk="1" hangingPunct="1">
              <a:lnSpc>
                <a:spcPct val="90000"/>
              </a:lnSpc>
            </a:pP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90000"/>
              </a:lnSpc>
            </a:pPr>
            <a:endParaRPr lang="en-US" altLang="en-US" sz="260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đoán</a:t>
            </a:r>
            <a:r>
              <a:rPr lang="en-US" sz="3600" dirty="0">
                <a:latin typeface="Times New Roman" panose="02020603050405020304" pitchFamily="18" charset="0"/>
                <a:cs typeface="Times New Roman" panose="02020603050405020304" pitchFamily="18" charset="0"/>
              </a:rPr>
              <a:t> SXH</a:t>
            </a:r>
          </a:p>
        </p:txBody>
      </p:sp>
      <p:sp>
        <p:nvSpPr>
          <p:cNvPr id="3" name="Content Placeholder 2"/>
          <p:cNvSpPr>
            <a:spLocks noGrp="1"/>
          </p:cNvSpPr>
          <p:nvPr>
            <p:ph idx="1"/>
          </p:nvPr>
        </p:nvSpPr>
        <p:spPr/>
        <p:txBody>
          <a:bodyPr>
            <a:noAutofit/>
          </a:bodyPr>
          <a:lstStyle/>
          <a:p>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a:t>
            </a:r>
          </a:p>
          <a:p>
            <a:pPr lvl="1"/>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 Test NS1 (+), Test </a:t>
            </a:r>
            <a:r>
              <a:rPr lang="en-US" sz="2000" dirty="0" err="1">
                <a:latin typeface="Times New Roman" panose="02020603050405020304" pitchFamily="18" charset="0"/>
                <a:cs typeface="Times New Roman" panose="02020603050405020304" pitchFamily="18" charset="0"/>
              </a:rPr>
              <a:t>IgM</a:t>
            </a:r>
            <a:r>
              <a:rPr lang="en-US" sz="2000" dirty="0">
                <a:latin typeface="Times New Roman" panose="02020603050405020304" pitchFamily="18" charset="0"/>
                <a:cs typeface="Times New Roman" panose="02020603050405020304" pitchFamily="18" charset="0"/>
              </a:rPr>
              <a:t> (-)</a:t>
            </a:r>
          </a:p>
          <a:p>
            <a:pPr lvl="1"/>
            <a:r>
              <a:rPr lang="en-US" sz="2000" dirty="0" err="1">
                <a:latin typeface="Times New Roman" panose="02020603050405020304" pitchFamily="18" charset="0"/>
                <a:cs typeface="Times New Roman" panose="02020603050405020304" pitchFamily="18" charset="0"/>
              </a:rPr>
              <a:t>Đau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dội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endParaRPr lang="en-US" sz="2000" dirty="0">
              <a:latin typeface="Times New Roman" panose="02020603050405020304" pitchFamily="18" charset="0"/>
              <a:cs typeface="Times New Roman" panose="02020603050405020304" pitchFamily="18" charset="0"/>
            </a:endParaRPr>
          </a:p>
          <a:p>
            <a:pPr lvl="1"/>
            <a:r>
              <a:rPr lang="en-US" sz="2000" dirty="0" err="1">
                <a:latin typeface="Times New Roman" panose="02020603050405020304" pitchFamily="18" charset="0"/>
                <a:cs typeface="Times New Roman" panose="02020603050405020304" pitchFamily="18" charset="0"/>
              </a:rPr>
              <a:t>Nôn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chảy</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4,5,6</a:t>
            </a:r>
          </a:p>
          <a:p>
            <a:pPr lvl="1"/>
            <a:r>
              <a:rPr lang="en-US" sz="2000" dirty="0" err="1">
                <a:latin typeface="Times New Roman" panose="02020603050405020304" pitchFamily="18" charset="0"/>
                <a:cs typeface="Times New Roman" panose="02020603050405020304" pitchFamily="18" charset="0"/>
              </a:rPr>
              <a:t>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2)		- Test NS1 (</a:t>
            </a:r>
            <a:r>
              <a:rPr lang="en-US" sz="2000" u="sng"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Test </a:t>
            </a:r>
            <a:r>
              <a:rPr lang="en-US" sz="2000" dirty="0" err="1">
                <a:latin typeface="Times New Roman" panose="02020603050405020304" pitchFamily="18" charset="0"/>
                <a:cs typeface="Times New Roman" panose="02020603050405020304" pitchFamily="18" charset="0"/>
              </a:rPr>
              <a:t>IgM</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pPr lvl="1"/>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nặng</a:t>
            </a:r>
            <a:r>
              <a:rPr lang="en-US" sz="2000" dirty="0">
                <a:latin typeface="Times New Roman" panose="02020603050405020304" pitchFamily="18" charset="0"/>
                <a:cs typeface="Times New Roman" panose="02020603050405020304" pitchFamily="18" charset="0"/>
              </a:rPr>
              <a:t>		- XH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ngột</a:t>
            </a:r>
            <a:endParaRPr lang="en-US" sz="2000" dirty="0">
              <a:latin typeface="Times New Roman" panose="02020603050405020304" pitchFamily="18" charset="0"/>
              <a:cs typeface="Times New Roman" panose="02020603050405020304" pitchFamily="18" charset="0"/>
            </a:endParaRPr>
          </a:p>
          <a:p>
            <a:pPr lvl="1"/>
            <a:r>
              <a:rPr lang="en-US" sz="2000" dirty="0" err="1">
                <a:latin typeface="Times New Roman" panose="02020603050405020304" pitchFamily="18" charset="0"/>
                <a:cs typeface="Times New Roman" panose="02020603050405020304" pitchFamily="18" charset="0"/>
              </a:rPr>
              <a:t>Hạ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 DH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sốc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endParaRPr lang="en-US" sz="2000" dirty="0">
              <a:latin typeface="Times New Roman" panose="02020603050405020304" pitchFamily="18" charset="0"/>
              <a:cs typeface="Times New Roman" panose="02020603050405020304" pitchFamily="18" charset="0"/>
            </a:endParaRPr>
          </a:p>
          <a:p>
            <a:pPr lvl="1"/>
            <a:r>
              <a:rPr lang="en-US" sz="2000" dirty="0" err="1">
                <a:latin typeface="Times New Roman" panose="02020603050405020304" pitchFamily="18" charset="0"/>
                <a:cs typeface="Times New Roman" panose="02020603050405020304" pitchFamily="18" charset="0"/>
              </a:rPr>
              <a:t>Thoát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24h</a:t>
            </a:r>
          </a:p>
          <a:p>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7: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BN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PƯ </a:t>
            </a:r>
            <a:r>
              <a:rPr lang="en-US" sz="2000" dirty="0" err="1">
                <a:latin typeface="Times New Roman" panose="02020603050405020304" pitchFamily="18" charset="0"/>
                <a:cs typeface="Times New Roman" panose="02020603050405020304" pitchFamily="18" charset="0"/>
              </a:rPr>
              <a:t>viêm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endParaRPr lang="en-US" sz="2000" dirty="0">
              <a:latin typeface="Times New Roman" panose="02020603050405020304" pitchFamily="18" charset="0"/>
              <a:cs typeface="Times New Roman" panose="02020603050405020304" pitchFamily="18" charset="0"/>
            </a:endParaRPr>
          </a:p>
        </p:txBody>
      </p:sp>
      <p:sp>
        <p:nvSpPr>
          <p:cNvPr id="4" name="Right Brace 3"/>
          <p:cNvSpPr/>
          <p:nvPr/>
        </p:nvSpPr>
        <p:spPr>
          <a:xfrm>
            <a:off x="3925791" y="2362200"/>
            <a:ext cx="254285" cy="83991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1350"/>
          </a:p>
        </p:txBody>
      </p:sp>
      <p:pic>
        <p:nvPicPr>
          <p:cNvPr id="5" name="Picture 4"/>
          <p:cNvPicPr>
            <a:picLocks noChangeAspect="1"/>
          </p:cNvPicPr>
          <p:nvPr/>
        </p:nvPicPr>
        <p:blipFill>
          <a:blip r:embed="rId2"/>
          <a:stretch>
            <a:fillRect/>
          </a:stretch>
        </p:blipFill>
        <p:spPr>
          <a:xfrm>
            <a:off x="4495800" y="3733800"/>
            <a:ext cx="310923" cy="1159193"/>
          </a:xfrm>
          <a:prstGeom prst="rect">
            <a:avLst/>
          </a:prstGeom>
        </p:spPr>
      </p:pic>
    </p:spTree>
    <p:extLst>
      <p:ext uri="{BB962C8B-B14F-4D97-AF65-F5344CB8AC3E}">
        <p14:creationId xmlns:p14="http://schemas.microsoft.com/office/powerpoint/2010/main" val="1131552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E8C9522-CD6A-3106-660E-80C8D673CD3B}"/>
              </a:ext>
            </a:extLst>
          </p:cNvPr>
          <p:cNvSpPr>
            <a:spLocks noGrp="1" noRot="1" noChangeArrowheads="1"/>
          </p:cNvSpPr>
          <p:nvPr>
            <p:ph type="title"/>
          </p:nvPr>
        </p:nvSpPr>
        <p:spPr/>
        <p:txBody>
          <a:bodyPr/>
          <a:lstStyle/>
          <a:p>
            <a:pPr algn="ctr" eaLnBrk="1" hangingPunct="1"/>
            <a:r>
              <a:rPr lang="en-US" altLang="en-US" sz="4000" dirty="0" err="1">
                <a:effectLst/>
                <a:latin typeface="Times New Roman" panose="02020603050405020304" pitchFamily="18" charset="0"/>
                <a:cs typeface="Times New Roman" panose="02020603050405020304" pitchFamily="18" charset="0"/>
              </a:rPr>
              <a:t>Tránh</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những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khuynh</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hướng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trong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chẩn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đoán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SXH</a:t>
            </a:r>
            <a:r>
              <a:rPr lang="en-US" altLang="en-US" sz="4000" dirty="0">
                <a:effectLst/>
                <a:latin typeface="Times New Roman" panose="02020603050405020304" pitchFamily="18" charset="0"/>
                <a:cs typeface="Times New Roman" panose="02020603050405020304" pitchFamily="18" charset="0"/>
              </a:rPr>
              <a:t> Dengue</a:t>
            </a:r>
          </a:p>
        </p:txBody>
      </p:sp>
      <p:sp>
        <p:nvSpPr>
          <p:cNvPr id="29699" name="Rectangle 3">
            <a:extLst>
              <a:ext uri="{FF2B5EF4-FFF2-40B4-BE49-F238E27FC236}">
                <a16:creationId xmlns:a16="http://schemas.microsoft.com/office/drawing/2014/main" id="{0E8289D0-0719-B452-F9FA-BBC0915E32CE}"/>
              </a:ext>
            </a:extLst>
          </p:cNvPr>
          <p:cNvSpPr>
            <a:spLocks noGrp="1" noChangeArrowheads="1"/>
          </p:cNvSpPr>
          <p:nvPr>
            <p:ph idx="1"/>
          </p:nvPr>
        </p:nvSpPr>
        <p:spPr>
          <a:xfrm>
            <a:off x="457200" y="1600200"/>
            <a:ext cx="8229600" cy="4953000"/>
          </a:xfrm>
        </p:spPr>
        <p:txBody>
          <a:bodyPr>
            <a:normAutofit/>
          </a:bodyPr>
          <a:lstStyle/>
          <a:p>
            <a:pPr algn="just" eaLnBrk="1" hangingPunct="1">
              <a:lnSpc>
                <a:spcPct val="150000"/>
              </a:lnSpc>
            </a:pPr>
            <a:r>
              <a:rPr lang="en-US" altLang="en-US" sz="2600" dirty="0" err="1">
                <a:effectLst/>
                <a:latin typeface="Times New Roman" panose="02020603050405020304" pitchFamily="18" charset="0"/>
                <a:cs typeface="Times New Roman" panose="02020603050405020304" pitchFamily="18" charset="0"/>
              </a:rPr>
              <a:t>Quá</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dễ</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dãi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trong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chẩn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đoán</a:t>
            </a: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150000"/>
              </a:lnSpc>
            </a:pPr>
            <a:r>
              <a:rPr lang="en-US" altLang="en-US" sz="2600" dirty="0" err="1">
                <a:effectLst/>
                <a:latin typeface="Times New Roman" panose="02020603050405020304" pitchFamily="18" charset="0"/>
                <a:cs typeface="Times New Roman" panose="02020603050405020304" pitchFamily="18" charset="0"/>
              </a:rPr>
              <a:t>Sốt</a:t>
            </a:r>
            <a:r>
              <a:rPr lang="en-US" altLang="en-US" sz="2600" dirty="0">
                <a:effectLst/>
                <a:latin typeface="Times New Roman" panose="02020603050405020304" pitchFamily="18" charset="0"/>
                <a:cs typeface="Times New Roman" panose="02020603050405020304" pitchFamily="18" charset="0"/>
              </a:rPr>
              <a:t> + </a:t>
            </a:r>
            <a:r>
              <a:rPr lang="en-US" altLang="en-US" sz="2600" dirty="0" err="1">
                <a:effectLst/>
                <a:latin typeface="Times New Roman" panose="02020603050405020304" pitchFamily="18" charset="0"/>
                <a:cs typeface="Times New Roman" panose="02020603050405020304" pitchFamily="18" charset="0"/>
              </a:rPr>
              <a:t>xuất</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huyết</a:t>
            </a:r>
            <a:r>
              <a:rPr lang="en-US" altLang="en-US" sz="2600" dirty="0">
                <a:effectLst/>
                <a:latin typeface="Times New Roman" panose="02020603050405020304" pitchFamily="18" charset="0"/>
                <a:cs typeface="Times New Roman" panose="02020603050405020304" pitchFamily="18" charset="0"/>
              </a:rPr>
              <a:t> = </a:t>
            </a:r>
            <a:r>
              <a:rPr lang="en-US" altLang="en-US" sz="2600" dirty="0" err="1">
                <a:effectLst/>
                <a:latin typeface="Times New Roman" panose="02020603050405020304" pitchFamily="18" charset="0"/>
                <a:cs typeface="Times New Roman" panose="02020603050405020304" pitchFamily="18" charset="0"/>
              </a:rPr>
              <a:t>SXH</a:t>
            </a:r>
            <a:r>
              <a:rPr lang="en-US" altLang="en-US" sz="2600" dirty="0">
                <a:effectLst/>
                <a:latin typeface="Times New Roman" panose="02020603050405020304" pitchFamily="18" charset="0"/>
                <a:cs typeface="Times New Roman" panose="02020603050405020304" pitchFamily="18" charset="0"/>
              </a:rPr>
              <a:t> Dengue</a:t>
            </a:r>
          </a:p>
          <a:p>
            <a:pPr lvl="1" algn="just" eaLnBrk="1" hangingPunct="1">
              <a:lnSpc>
                <a:spcPct val="150000"/>
              </a:lnSpc>
            </a:pPr>
            <a:r>
              <a:rPr lang="en-US" altLang="en-US" sz="2600" dirty="0" err="1">
                <a:effectLst/>
                <a:latin typeface="Times New Roman" panose="02020603050405020304" pitchFamily="18" charset="0"/>
                <a:cs typeface="Times New Roman" panose="02020603050405020304" pitchFamily="18" charset="0"/>
              </a:rPr>
              <a:t>Sốt</a:t>
            </a:r>
            <a:r>
              <a:rPr lang="en-US" altLang="en-US" sz="2600" dirty="0">
                <a:effectLst/>
                <a:latin typeface="Times New Roman" panose="02020603050405020304" pitchFamily="18" charset="0"/>
                <a:cs typeface="Times New Roman" panose="02020603050405020304" pitchFamily="18" charset="0"/>
              </a:rPr>
              <a:t> + </a:t>
            </a:r>
            <a:r>
              <a:rPr lang="en-US" altLang="en-US" sz="2600" dirty="0" err="1">
                <a:effectLst/>
                <a:latin typeface="Times New Roman" panose="02020603050405020304" pitchFamily="18" charset="0"/>
                <a:cs typeface="Times New Roman" panose="02020603050405020304" pitchFamily="18" charset="0"/>
              </a:rPr>
              <a:t>giảm</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tiểu</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cầu</a:t>
            </a:r>
            <a:r>
              <a:rPr lang="en-US" altLang="en-US" sz="2600" dirty="0">
                <a:effectLst/>
                <a:latin typeface="Times New Roman" panose="02020603050405020304" pitchFamily="18" charset="0"/>
                <a:cs typeface="Times New Roman" panose="02020603050405020304" pitchFamily="18" charset="0"/>
              </a:rPr>
              <a:t> = </a:t>
            </a:r>
            <a:r>
              <a:rPr lang="en-US" altLang="en-US" sz="2600" dirty="0" err="1">
                <a:effectLst/>
                <a:latin typeface="Times New Roman" panose="02020603050405020304" pitchFamily="18" charset="0"/>
                <a:cs typeface="Times New Roman" panose="02020603050405020304" pitchFamily="18" charset="0"/>
              </a:rPr>
              <a:t>SXH</a:t>
            </a:r>
            <a:r>
              <a:rPr lang="en-US" altLang="en-US" sz="2600" dirty="0">
                <a:effectLst/>
                <a:latin typeface="Times New Roman" panose="02020603050405020304" pitchFamily="18" charset="0"/>
                <a:cs typeface="Times New Roman" panose="02020603050405020304" pitchFamily="18" charset="0"/>
              </a:rPr>
              <a:t> Dengue</a:t>
            </a:r>
          </a:p>
          <a:p>
            <a:pPr lvl="1" algn="just" eaLnBrk="1" hangingPunct="1">
              <a:lnSpc>
                <a:spcPct val="150000"/>
              </a:lnSpc>
            </a:pPr>
            <a:r>
              <a:rPr lang="en-US" altLang="en-US" sz="2600" dirty="0" err="1">
                <a:effectLst/>
                <a:latin typeface="Times New Roman" panose="02020603050405020304" pitchFamily="18" charset="0"/>
                <a:cs typeface="Times New Roman" panose="02020603050405020304" pitchFamily="18" charset="0"/>
              </a:rPr>
              <a:t>Sốc</a:t>
            </a:r>
            <a:r>
              <a:rPr lang="en-US" altLang="en-US" sz="2600" dirty="0">
                <a:effectLst/>
                <a:latin typeface="Times New Roman" panose="02020603050405020304" pitchFamily="18" charset="0"/>
                <a:cs typeface="Times New Roman" panose="02020603050405020304" pitchFamily="18" charset="0"/>
              </a:rPr>
              <a:t> + </a:t>
            </a:r>
            <a:r>
              <a:rPr lang="en-US" altLang="en-US" sz="2600" dirty="0" err="1">
                <a:effectLst/>
                <a:latin typeface="Times New Roman" panose="02020603050405020304" pitchFamily="18" charset="0"/>
                <a:cs typeface="Times New Roman" panose="02020603050405020304" pitchFamily="18" charset="0"/>
              </a:rPr>
              <a:t>xuất</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huyết</a:t>
            </a:r>
            <a:r>
              <a:rPr lang="en-US" altLang="en-US" sz="2600" dirty="0">
                <a:effectLst/>
                <a:latin typeface="Times New Roman" panose="02020603050405020304" pitchFamily="18" charset="0"/>
                <a:cs typeface="Times New Roman" panose="02020603050405020304" pitchFamily="18" charset="0"/>
              </a:rPr>
              <a:t> = </a:t>
            </a:r>
            <a:r>
              <a:rPr lang="en-US" altLang="en-US" sz="2600" dirty="0" err="1">
                <a:effectLst/>
                <a:latin typeface="Times New Roman" panose="02020603050405020304" pitchFamily="18" charset="0"/>
                <a:cs typeface="Times New Roman" panose="02020603050405020304" pitchFamily="18" charset="0"/>
              </a:rPr>
              <a:t>SXH</a:t>
            </a:r>
            <a:r>
              <a:rPr lang="en-US" altLang="en-US" sz="2600" dirty="0">
                <a:effectLst/>
                <a:latin typeface="Times New Roman" panose="02020603050405020304" pitchFamily="18" charset="0"/>
                <a:cs typeface="Times New Roman" panose="02020603050405020304" pitchFamily="18" charset="0"/>
              </a:rPr>
              <a:t> Dengue</a:t>
            </a:r>
          </a:p>
          <a:p>
            <a:pPr lvl="1" algn="just" eaLnBrk="1" hangingPunct="1">
              <a:lnSpc>
                <a:spcPct val="150000"/>
              </a:lnSpc>
            </a:pPr>
            <a:r>
              <a:rPr lang="en-US" altLang="en-US" sz="2600" dirty="0" err="1">
                <a:effectLst/>
                <a:latin typeface="Times New Roman" panose="02020603050405020304" pitchFamily="18" charset="0"/>
                <a:cs typeface="Times New Roman" panose="02020603050405020304" pitchFamily="18" charset="0"/>
              </a:rPr>
              <a:t>Sốt</a:t>
            </a:r>
            <a:r>
              <a:rPr lang="en-US" altLang="en-US" sz="2600" dirty="0">
                <a:effectLst/>
                <a:latin typeface="Times New Roman" panose="02020603050405020304" pitchFamily="18" charset="0"/>
                <a:cs typeface="Times New Roman" panose="02020603050405020304" pitchFamily="18" charset="0"/>
              </a:rPr>
              <a:t> + </a:t>
            </a:r>
            <a:r>
              <a:rPr lang="en-US" altLang="en-US" sz="2600" dirty="0" err="1">
                <a:effectLst/>
                <a:latin typeface="Times New Roman" panose="02020603050405020304" pitchFamily="18" charset="0"/>
                <a:cs typeface="Times New Roman" panose="02020603050405020304" pitchFamily="18" charset="0"/>
              </a:rPr>
              <a:t>tràn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dịch</a:t>
            </a:r>
            <a:r>
              <a:rPr lang="en-US" altLang="en-US" sz="2600" dirty="0">
                <a:effectLst/>
                <a:latin typeface="Times New Roman" panose="02020603050405020304" pitchFamily="18" charset="0"/>
                <a:cs typeface="Times New Roman" panose="02020603050405020304" pitchFamily="18" charset="0"/>
              </a:rPr>
              <a:t> = </a:t>
            </a:r>
            <a:r>
              <a:rPr lang="en-US" altLang="en-US" sz="2600" dirty="0" err="1">
                <a:effectLst/>
                <a:latin typeface="Times New Roman" panose="02020603050405020304" pitchFamily="18" charset="0"/>
                <a:cs typeface="Times New Roman" panose="02020603050405020304" pitchFamily="18" charset="0"/>
              </a:rPr>
              <a:t>SXH</a:t>
            </a:r>
            <a:r>
              <a:rPr lang="en-US" altLang="en-US" sz="2600" dirty="0">
                <a:effectLst/>
                <a:latin typeface="Times New Roman" panose="02020603050405020304" pitchFamily="18" charset="0"/>
                <a:cs typeface="Times New Roman" panose="02020603050405020304" pitchFamily="18" charset="0"/>
              </a:rPr>
              <a:t> Dengue</a:t>
            </a:r>
          </a:p>
          <a:p>
            <a:pPr algn="just" eaLnBrk="1" hangingPunct="1">
              <a:lnSpc>
                <a:spcPct val="150000"/>
              </a:lnSpc>
            </a:pPr>
            <a:r>
              <a:rPr lang="en-US" altLang="en-US" sz="2600" dirty="0" err="1">
                <a:effectLst/>
                <a:latin typeface="Times New Roman" panose="02020603050405020304" pitchFamily="18" charset="0"/>
                <a:cs typeface="Times New Roman" panose="02020603050405020304" pitchFamily="18" charset="0"/>
              </a:rPr>
              <a:t>Chẩn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đoán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nhầm</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những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bệnh</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khác</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là</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SXH</a:t>
            </a:r>
            <a:r>
              <a:rPr lang="en-US" altLang="en-US" sz="2600" dirty="0">
                <a:effectLst/>
                <a:latin typeface="Times New Roman" panose="02020603050405020304" pitchFamily="18" charset="0"/>
                <a:cs typeface="Times New Roman" panose="02020603050405020304" pitchFamily="18" charset="0"/>
              </a:rPr>
              <a:t> Dengue </a:t>
            </a:r>
            <a:r>
              <a:rPr lang="en-US" altLang="en-US" sz="2600" dirty="0" err="1">
                <a:effectLst/>
                <a:latin typeface="Times New Roman" panose="02020603050405020304" pitchFamily="18" charset="0"/>
                <a:cs typeface="Times New Roman" panose="02020603050405020304" pitchFamily="18" charset="0"/>
              </a:rPr>
              <a:t>dẫn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tới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bệnh</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nhân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không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được</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điều</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trị</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đặc</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hiệu</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và</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tử</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vong</a:t>
            </a: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150000"/>
              </a:lnSpc>
            </a:pPr>
            <a:endParaRPr lang="en-US" altLang="en-US" sz="260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8F6A6CE-FB86-3552-3B7A-28E410B94FF0}"/>
              </a:ext>
            </a:extLst>
          </p:cNvPr>
          <p:cNvSpPr>
            <a:spLocks noGrp="1" noRot="1" noChangeArrowheads="1"/>
          </p:cNvSpPr>
          <p:nvPr>
            <p:ph type="title"/>
          </p:nvPr>
        </p:nvSpPr>
        <p:spPr/>
        <p:txBody>
          <a:bodyPr/>
          <a:lstStyle/>
          <a:p>
            <a:pPr algn="ctr" eaLnBrk="1" hangingPunct="1"/>
            <a:r>
              <a:rPr lang="en-US" altLang="en-US" sz="4000" dirty="0" err="1">
                <a:effectLst/>
                <a:latin typeface="Times New Roman" panose="02020603050405020304" pitchFamily="18" charset="0"/>
                <a:cs typeface="Times New Roman" panose="02020603050405020304" pitchFamily="18" charset="0"/>
              </a:rPr>
              <a:t>Tránh</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những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khuynh</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hướng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trong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chẩn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đoán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SXH</a:t>
            </a:r>
            <a:r>
              <a:rPr lang="en-US" altLang="en-US" sz="4000" dirty="0">
                <a:effectLst/>
                <a:latin typeface="Times New Roman" panose="02020603050405020304" pitchFamily="18" charset="0"/>
                <a:cs typeface="Times New Roman" panose="02020603050405020304" pitchFamily="18" charset="0"/>
              </a:rPr>
              <a:t> Dengue</a:t>
            </a:r>
          </a:p>
        </p:txBody>
      </p:sp>
      <p:sp>
        <p:nvSpPr>
          <p:cNvPr id="178179" name="Rectangle 3">
            <a:extLst>
              <a:ext uri="{FF2B5EF4-FFF2-40B4-BE49-F238E27FC236}">
                <a16:creationId xmlns:a16="http://schemas.microsoft.com/office/drawing/2014/main" id="{6C162F18-FBD9-2FC5-91C0-27750845C162}"/>
              </a:ext>
            </a:extLst>
          </p:cNvPr>
          <p:cNvSpPr>
            <a:spLocks noGrp="1" noChangeArrowheads="1"/>
          </p:cNvSpPr>
          <p:nvPr>
            <p:ph idx="1"/>
          </p:nvPr>
        </p:nvSpPr>
        <p:spPr/>
        <p:txBody>
          <a:bodyPr>
            <a:noAutofit/>
          </a:bodyPr>
          <a:lstStyle/>
          <a:p>
            <a:pPr algn="just" eaLnBrk="1" hangingPunct="1">
              <a:lnSpc>
                <a:spcPct val="150000"/>
              </a:lnSpc>
              <a:defRPr/>
            </a:pP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muộn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endParaRPr lang="en-US" sz="28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endParaRPr lang="en-US" sz="28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800" dirty="0">
                <a:latin typeface="Times New Roman" panose="02020603050405020304" pitchFamily="18" charset="0"/>
                <a:cs typeface="Times New Roman" panose="02020603050405020304" pitchFamily="18" charset="0"/>
              </a:rPr>
              <a:t>Ứ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endParaRPr lang="en-US" sz="28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endParaRPr lang="en-US" sz="28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muộn</a:t>
            </a:r>
            <a:endParaRPr lang="en-US" sz="28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800" dirty="0" err="1">
                <a:latin typeface="Times New Roman" panose="02020603050405020304" pitchFamily="18" charset="0"/>
                <a:cs typeface="Times New Roman" panose="02020603050405020304" pitchFamily="18" charset="0"/>
              </a:rPr>
              <a:t>Rối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FDD4-7F8E-35C4-B1B2-411B16AA23A6}"/>
              </a:ext>
            </a:extLst>
          </p:cNvPr>
          <p:cNvSpPr>
            <a:spLocks noGrp="1"/>
          </p:cNvSpPr>
          <p:nvPr>
            <p:ph type="title"/>
          </p:nvPr>
        </p:nvSpPr>
        <p:spPr/>
        <p:txBody>
          <a:bodyPr/>
          <a:lstStyle/>
          <a:p>
            <a:pPr algn="ct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SXH Dengue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HN</a:t>
            </a:r>
          </a:p>
        </p:txBody>
      </p:sp>
      <p:sp>
        <p:nvSpPr>
          <p:cNvPr id="3" name="Content Placeholder 2">
            <a:extLst>
              <a:ext uri="{FF2B5EF4-FFF2-40B4-BE49-F238E27FC236}">
                <a16:creationId xmlns:a16="http://schemas.microsoft.com/office/drawing/2014/main" id="{95944EE3-EE78-1953-7B71-8A65302A8598}"/>
              </a:ext>
            </a:extLst>
          </p:cNvPr>
          <p:cNvSpPr>
            <a:spLocks noGrp="1"/>
          </p:cNvSpPr>
          <p:nvPr>
            <p:ph sz="half" idx="1"/>
          </p:nvPr>
        </p:nvSpPr>
        <p:spPr>
          <a:xfrm>
            <a:off x="152400" y="1825625"/>
            <a:ext cx="4362450" cy="4351338"/>
          </a:xfrm>
        </p:spPr>
        <p:txBody>
          <a:bodyPr>
            <a:noAutofit/>
          </a:bodyPr>
          <a:lstStyle/>
          <a:p>
            <a:pPr marL="0" marR="0" indent="0" algn="just">
              <a:lnSpc>
                <a:spcPct val="115000"/>
              </a:lnSpc>
              <a:spcBef>
                <a:spcPts val="300"/>
              </a:spcBef>
              <a:spcAft>
                <a:spcPts val="300"/>
              </a:spcAft>
              <a:buNone/>
            </a:pPr>
            <a:r>
              <a:rPr lang="vi-VN" sz="1600" dirty="0">
                <a:solidFill>
                  <a:srgbClr val="000000"/>
                </a:solidFill>
                <a:effectLst/>
                <a:latin typeface="Times New Roman" panose="02020603050405020304" pitchFamily="18" charset="0"/>
                <a:ea typeface="Calibri" panose="020F0502020204030204" pitchFamily="34" charset="0"/>
              </a:rPr>
              <a:t>Trong tuần</a:t>
            </a:r>
            <a:r>
              <a:rPr lang="en-US" sz="1600" dirty="0">
                <a:solidFill>
                  <a:srgbClr val="000000"/>
                </a:solidFill>
                <a:effectLst/>
                <a:latin typeface="Times New Roman" panose="02020603050405020304" pitchFamily="18" charset="0"/>
                <a:ea typeface="Calibri" panose="020F0502020204030204" pitchFamily="34" charset="0"/>
              </a:rPr>
              <a:t>: 170 </a:t>
            </a:r>
            <a:r>
              <a:rPr lang="en-US" sz="1600" dirty="0" err="1">
                <a:solidFill>
                  <a:srgbClr val="000000"/>
                </a:solidFill>
                <a:effectLst/>
                <a:latin typeface="Times New Roman" panose="02020603050405020304" pitchFamily="18" charset="0"/>
                <a:ea typeface="Calibri" panose="020F0502020204030204" pitchFamily="34" charset="0"/>
              </a:rPr>
              <a:t>mắc</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tại</a:t>
            </a:r>
            <a:r>
              <a:rPr lang="en-US" sz="1600" dirty="0">
                <a:solidFill>
                  <a:srgbClr val="000000"/>
                </a:solidFill>
                <a:effectLst/>
                <a:latin typeface="Times New Roman" panose="02020603050405020304" pitchFamily="18" charset="0"/>
                <a:ea typeface="Calibri" panose="020F0502020204030204" pitchFamily="34" charset="0"/>
              </a:rPr>
              <a:t> 23 </a:t>
            </a:r>
            <a:r>
              <a:rPr lang="en-US" sz="1600" dirty="0" err="1">
                <a:solidFill>
                  <a:srgbClr val="000000"/>
                </a:solidFill>
                <a:effectLst/>
                <a:latin typeface="Times New Roman" panose="02020603050405020304" pitchFamily="18" charset="0"/>
                <a:ea typeface="Calibri" panose="020F0502020204030204" pitchFamily="34" charset="0"/>
              </a:rPr>
              <a:t>quận</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huyện</a:t>
            </a:r>
            <a:r>
              <a:rPr lang="en-US" sz="1600" dirty="0">
                <a:solidFill>
                  <a:srgbClr val="000000"/>
                </a:solidFill>
                <a:effectLst/>
                <a:latin typeface="Times New Roman" panose="02020603050405020304" pitchFamily="18" charset="0"/>
                <a:ea typeface="Calibri" panose="020F0502020204030204" pitchFamily="34" charset="0"/>
              </a:rPr>
              <a:t>, </a:t>
            </a:r>
            <a:r>
              <a:rPr lang="vi-VN" sz="1600" dirty="0">
                <a:solidFill>
                  <a:srgbClr val="000000"/>
                </a:solidFill>
                <a:effectLst/>
                <a:latin typeface="Times New Roman" panose="02020603050405020304" pitchFamily="18" charset="0"/>
                <a:ea typeface="Calibri" panose="020F0502020204030204" pitchFamily="34" charset="0"/>
              </a:rPr>
              <a:t>0 tử vong; </a:t>
            </a:r>
            <a:r>
              <a:rPr lang="en-US" sz="1600" dirty="0" err="1">
                <a:solidFill>
                  <a:srgbClr val="000000"/>
                </a:solidFill>
                <a:effectLst/>
                <a:latin typeface="Times New Roman" panose="02020603050405020304" pitchFamily="18" charset="0"/>
                <a:ea typeface="Calibri" panose="020F0502020204030204" pitchFamily="34" charset="0"/>
              </a:rPr>
              <a:t>tăng</a:t>
            </a:r>
            <a:r>
              <a:rPr lang="en-US" sz="1600" dirty="0">
                <a:solidFill>
                  <a:srgbClr val="000000"/>
                </a:solidFill>
                <a:effectLst/>
                <a:latin typeface="Times New Roman" panose="02020603050405020304" pitchFamily="18" charset="0"/>
                <a:ea typeface="Calibri" panose="020F0502020204030204" pitchFamily="34" charset="0"/>
              </a:rPr>
              <a:t> so </a:t>
            </a:r>
            <a:r>
              <a:rPr lang="en-US" sz="1600" dirty="0" err="1">
                <a:solidFill>
                  <a:srgbClr val="000000"/>
                </a:solidFill>
                <a:effectLst/>
                <a:latin typeface="Times New Roman" panose="02020603050405020304" pitchFamily="18" charset="0"/>
                <a:ea typeface="Calibri" panose="020F0502020204030204" pitchFamily="34" charset="0"/>
              </a:rPr>
              <a:t>với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tuần</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trước</a:t>
            </a:r>
            <a:r>
              <a:rPr lang="en-US" sz="1600" dirty="0">
                <a:solidFill>
                  <a:srgbClr val="000000"/>
                </a:solidFill>
                <a:effectLst/>
                <a:latin typeface="Times New Roman" panose="02020603050405020304" pitchFamily="18" charset="0"/>
                <a:ea typeface="Calibri" panose="020F0502020204030204" pitchFamily="34" charset="0"/>
              </a:rPr>
              <a:t> (132/0)</a:t>
            </a:r>
            <a:r>
              <a:rPr lang="vi-VN" sz="1600" i="1" dirty="0">
                <a:solidFill>
                  <a:srgbClr val="000000"/>
                </a:solidFill>
                <a:effectLst/>
                <a:latin typeface="Times New Roman" panose="02020603050405020304" pitchFamily="18" charset="0"/>
                <a:ea typeface="Calibri" panose="020F0502020204030204" pitchFamily="34" charset="0"/>
              </a:rPr>
              <a:t>. </a:t>
            </a:r>
            <a:r>
              <a:rPr lang="vi-VN" sz="1600" dirty="0">
                <a:solidFill>
                  <a:srgbClr val="000000"/>
                </a:solidFill>
                <a:effectLst/>
                <a:latin typeface="Times New Roman" panose="02020603050405020304" pitchFamily="18" charset="0"/>
                <a:ea typeface="Calibri" panose="020F0502020204030204" pitchFamily="34" charset="0"/>
              </a:rPr>
              <a:t>Trong đó, một số quận huyện ghi nhận nhiều bệnh nhân: </a:t>
            </a:r>
            <a:r>
              <a:rPr lang="en-US" sz="1600" dirty="0" err="1">
                <a:solidFill>
                  <a:srgbClr val="000000"/>
                </a:solidFill>
                <a:effectLst/>
                <a:latin typeface="Times New Roman" panose="02020603050405020304" pitchFamily="18" charset="0"/>
                <a:ea typeface="Calibri" panose="020F0502020204030204" pitchFamily="34" charset="0"/>
              </a:rPr>
              <a:t>Thạch</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Thất</a:t>
            </a:r>
            <a:r>
              <a:rPr lang="en-US" sz="1600" dirty="0">
                <a:solidFill>
                  <a:srgbClr val="000000"/>
                </a:solidFill>
                <a:effectLst/>
                <a:latin typeface="Times New Roman" panose="02020603050405020304" pitchFamily="18" charset="0"/>
                <a:ea typeface="Calibri" panose="020F0502020204030204" pitchFamily="34" charset="0"/>
              </a:rPr>
              <a:t> (4</a:t>
            </a:r>
            <a:r>
              <a:rPr lang="vi-VN" sz="1600" dirty="0">
                <a:solidFill>
                  <a:srgbClr val="000000"/>
                </a:solidFill>
                <a:effectLst/>
                <a:latin typeface="Times New Roman" panose="02020603050405020304" pitchFamily="18" charset="0"/>
                <a:ea typeface="Calibri" panose="020F0502020204030204" pitchFamily="34" charset="0"/>
              </a:rPr>
              <a:t>8</a:t>
            </a:r>
            <a:r>
              <a:rPr lang="en-US" sz="1600" dirty="0">
                <a:solidFill>
                  <a:srgbClr val="000000"/>
                </a:solidFill>
                <a:effectLst/>
                <a:latin typeface="Times New Roman" panose="02020603050405020304" pitchFamily="18" charset="0"/>
                <a:ea typeface="Calibri" panose="020F0502020204030204" pitchFamily="34" charset="0"/>
              </a:rPr>
              <a:t>), Hoàng Mai (21), </a:t>
            </a:r>
            <a:r>
              <a:rPr lang="en-US" sz="1600" dirty="0" err="1">
                <a:solidFill>
                  <a:srgbClr val="000000"/>
                </a:solidFill>
                <a:effectLst/>
                <a:latin typeface="Times New Roman" panose="02020603050405020304" pitchFamily="18" charset="0"/>
                <a:ea typeface="Calibri" panose="020F0502020204030204" pitchFamily="34" charset="0"/>
              </a:rPr>
              <a:t>Bắc</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Từ</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Liêm</a:t>
            </a:r>
            <a:r>
              <a:rPr lang="en-US" sz="1600" dirty="0">
                <a:solidFill>
                  <a:srgbClr val="000000"/>
                </a:solidFill>
                <a:effectLst/>
                <a:latin typeface="Times New Roman" panose="02020603050405020304" pitchFamily="18" charset="0"/>
                <a:ea typeface="Calibri" panose="020F0502020204030204" pitchFamily="34" charset="0"/>
              </a:rPr>
              <a:t> (11), </a:t>
            </a:r>
            <a:r>
              <a:rPr lang="en-US" sz="1600" dirty="0" err="1">
                <a:solidFill>
                  <a:srgbClr val="000000"/>
                </a:solidFill>
                <a:effectLst/>
                <a:latin typeface="Times New Roman" panose="02020603050405020304" pitchFamily="18" charset="0"/>
                <a:ea typeface="Calibri" panose="020F0502020204030204" pitchFamily="34" charset="0"/>
              </a:rPr>
              <a:t>Phú</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Xuyên</a:t>
            </a:r>
            <a:r>
              <a:rPr lang="en-US" sz="1600" dirty="0">
                <a:solidFill>
                  <a:srgbClr val="000000"/>
                </a:solidFill>
                <a:effectLst/>
                <a:latin typeface="Times New Roman" panose="02020603050405020304" pitchFamily="18" charset="0"/>
                <a:ea typeface="Calibri" panose="020F0502020204030204" pitchFamily="34" charset="0"/>
              </a:rPr>
              <a:t> (11).</a:t>
            </a:r>
            <a:endParaRPr lang="en-US" sz="1600" dirty="0">
              <a:effectLst/>
              <a:latin typeface="Times New Roman" panose="02020603050405020304" pitchFamily="18" charset="0"/>
              <a:ea typeface="Calibri" panose="020F0502020204030204" pitchFamily="34" charset="0"/>
            </a:endParaRPr>
          </a:p>
          <a:p>
            <a:pPr marL="0" marR="0" indent="0" algn="just">
              <a:lnSpc>
                <a:spcPct val="115000"/>
              </a:lnSpc>
              <a:spcBef>
                <a:spcPts val="0"/>
              </a:spcBef>
              <a:spcAft>
                <a:spcPts val="0"/>
              </a:spcAft>
              <a:buNone/>
            </a:pPr>
            <a:r>
              <a:rPr lang="en-US" sz="1600" dirty="0" err="1">
                <a:solidFill>
                  <a:srgbClr val="000000"/>
                </a:solidFill>
                <a:effectLst/>
                <a:latin typeface="Times New Roman" panose="02020603050405020304" pitchFamily="18" charset="0"/>
                <a:ea typeface="Calibri" panose="020F0502020204030204" pitchFamily="34" charset="0"/>
              </a:rPr>
              <a:t>Cộng</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dồn</a:t>
            </a:r>
            <a:r>
              <a:rPr lang="en-US" sz="1600" dirty="0">
                <a:solidFill>
                  <a:srgbClr val="000000"/>
                </a:solidFill>
                <a:effectLst/>
                <a:latin typeface="Times New Roman" panose="02020603050405020304" pitchFamily="18" charset="0"/>
                <a:ea typeface="Calibri" panose="020F0502020204030204" pitchFamily="34" charset="0"/>
              </a:rPr>
              <a:t> 2023: 823 </a:t>
            </a:r>
            <a:r>
              <a:rPr lang="en-US" sz="1600" dirty="0" err="1">
                <a:solidFill>
                  <a:srgbClr val="000000"/>
                </a:solidFill>
                <a:effectLst/>
                <a:latin typeface="Times New Roman" panose="02020603050405020304" pitchFamily="18" charset="0"/>
                <a:ea typeface="Calibri" panose="020F0502020204030204" pitchFamily="34" charset="0"/>
              </a:rPr>
              <a:t>mắc</a:t>
            </a:r>
            <a:r>
              <a:rPr lang="en-US" sz="1600" dirty="0">
                <a:solidFill>
                  <a:srgbClr val="000000"/>
                </a:solidFill>
                <a:effectLst/>
                <a:latin typeface="Times New Roman" panose="02020603050405020304" pitchFamily="18" charset="0"/>
                <a:ea typeface="Calibri" panose="020F0502020204030204" pitchFamily="34" charset="0"/>
              </a:rPr>
              <a:t>, 0 </a:t>
            </a:r>
            <a:r>
              <a:rPr lang="en-US" sz="1600" dirty="0" err="1">
                <a:solidFill>
                  <a:srgbClr val="000000"/>
                </a:solidFill>
                <a:effectLst/>
                <a:latin typeface="Times New Roman" panose="02020603050405020304" pitchFamily="18" charset="0"/>
                <a:ea typeface="Calibri" panose="020F0502020204030204" pitchFamily="34" charset="0"/>
              </a:rPr>
              <a:t>tử</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vong</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sô</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mắc</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tăng</a:t>
            </a:r>
            <a:r>
              <a:rPr lang="en-US" sz="1600" dirty="0">
                <a:solidFill>
                  <a:srgbClr val="000000"/>
                </a:solidFill>
                <a:effectLst/>
                <a:latin typeface="Times New Roman" panose="02020603050405020304" pitchFamily="18" charset="0"/>
                <a:ea typeface="Calibri" panose="020F0502020204030204" pitchFamily="34" charset="0"/>
              </a:rPr>
              <a:t> so </a:t>
            </a:r>
            <a:r>
              <a:rPr lang="en-US" sz="1600" dirty="0" err="1">
                <a:solidFill>
                  <a:srgbClr val="000000"/>
                </a:solidFill>
                <a:effectLst/>
                <a:latin typeface="Times New Roman" panose="02020603050405020304" pitchFamily="18" charset="0"/>
                <a:ea typeface="Calibri" panose="020F0502020204030204" pitchFamily="34" charset="0"/>
              </a:rPr>
              <a:t>với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cùng</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kỳ</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năm</a:t>
            </a:r>
            <a:r>
              <a:rPr lang="en-US" sz="1600" dirty="0">
                <a:solidFill>
                  <a:srgbClr val="000000"/>
                </a:solidFill>
                <a:effectLst/>
                <a:latin typeface="Times New Roman" panose="02020603050405020304" pitchFamily="18" charset="0"/>
                <a:ea typeface="Calibri" panose="020F0502020204030204" pitchFamily="34" charset="0"/>
              </a:rPr>
              <a:t> 2022 (238 </a:t>
            </a:r>
            <a:r>
              <a:rPr lang="en-US" sz="1600" dirty="0" err="1">
                <a:solidFill>
                  <a:srgbClr val="000000"/>
                </a:solidFill>
                <a:effectLst/>
                <a:latin typeface="Times New Roman" panose="02020603050405020304" pitchFamily="18" charset="0"/>
                <a:ea typeface="Calibri" panose="020F0502020204030204" pitchFamily="34" charset="0"/>
              </a:rPr>
              <a:t>mắc</a:t>
            </a:r>
            <a:r>
              <a:rPr lang="en-US" sz="1600" dirty="0">
                <a:solidFill>
                  <a:srgbClr val="000000"/>
                </a:solidFill>
                <a:effectLst/>
                <a:latin typeface="Times New Roman" panose="02020603050405020304" pitchFamily="18" charset="0"/>
                <a:ea typeface="Calibri" panose="020F0502020204030204" pitchFamily="34" charset="0"/>
              </a:rPr>
              <a:t>, 0 </a:t>
            </a:r>
            <a:r>
              <a:rPr lang="en-US" sz="1600" dirty="0" err="1">
                <a:solidFill>
                  <a:srgbClr val="000000"/>
                </a:solidFill>
                <a:effectLst/>
                <a:latin typeface="Times New Roman" panose="02020603050405020304" pitchFamily="18" charset="0"/>
                <a:ea typeface="Calibri" panose="020F0502020204030204" pitchFamily="34" charset="0"/>
              </a:rPr>
              <a:t>tử</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vong</a:t>
            </a:r>
            <a:r>
              <a:rPr lang="en-US" sz="1600" dirty="0">
                <a:solidFill>
                  <a:srgbClr val="000000"/>
                </a:solidFill>
                <a:effectLst/>
                <a:latin typeface="Times New Roman" panose="02020603050405020304" pitchFamily="18" charset="0"/>
                <a:ea typeface="Calibri" panose="020F0502020204030204" pitchFamily="34" charset="0"/>
              </a:rPr>
              <a:t>). </a:t>
            </a:r>
            <a:r>
              <a:rPr lang="vi-VN" sz="1600" dirty="0">
                <a:solidFill>
                  <a:srgbClr val="000000"/>
                </a:solidFill>
                <a:effectLst/>
                <a:latin typeface="Times New Roman" panose="02020603050405020304" pitchFamily="18" charset="0"/>
                <a:ea typeface="SimSun" panose="02010600030101010101" pitchFamily="2" charset="-122"/>
              </a:rPr>
              <a:t>Ổ dịch: </a:t>
            </a:r>
            <a:r>
              <a:rPr lang="vi-VN" sz="1600" spc="-10" dirty="0">
                <a:solidFill>
                  <a:srgbClr val="000000"/>
                </a:solidFill>
                <a:effectLst/>
                <a:latin typeface="Times New Roman" panose="02020603050405020304" pitchFamily="18" charset="0"/>
                <a:ea typeface="SimSun" panose="02010600030101010101" pitchFamily="2" charset="-122"/>
              </a:rPr>
              <a:t>ghi nhận </a:t>
            </a:r>
            <a:r>
              <a:rPr lang="en-US" sz="1600" spc="-10" dirty="0">
                <a:solidFill>
                  <a:srgbClr val="000000"/>
                </a:solidFill>
                <a:effectLst/>
                <a:latin typeface="Times New Roman" panose="02020603050405020304" pitchFamily="18" charset="0"/>
                <a:ea typeface="SimSun" panose="02010600030101010101" pitchFamily="2" charset="-122"/>
              </a:rPr>
              <a:t>7 </a:t>
            </a:r>
            <a:r>
              <a:rPr lang="vi-VN" sz="1600" spc="-10" dirty="0">
                <a:solidFill>
                  <a:srgbClr val="000000"/>
                </a:solidFill>
                <a:effectLst/>
                <a:latin typeface="Times New Roman" panose="02020603050405020304" pitchFamily="18" charset="0"/>
                <a:ea typeface="SimSun" panose="02010600030101010101" pitchFamily="2" charset="-122"/>
              </a:rPr>
              <a:t>ổ dịch</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tại</a:t>
            </a:r>
            <a:r>
              <a:rPr lang="en-US" sz="1600" spc="-10" dirty="0">
                <a:solidFill>
                  <a:srgbClr val="000000"/>
                </a:solidFill>
                <a:effectLst/>
                <a:latin typeface="Times New Roman" panose="02020603050405020304" pitchFamily="18" charset="0"/>
                <a:ea typeface="SimSun" panose="02010600030101010101" pitchFamily="2" charset="-122"/>
              </a:rPr>
              <a:t> </a:t>
            </a:r>
            <a:r>
              <a:rPr lang="vi-VN" sz="1600" spc="-10" dirty="0">
                <a:solidFill>
                  <a:srgbClr val="000000"/>
                </a:solidFill>
                <a:effectLst/>
                <a:latin typeface="Times New Roman" panose="02020603050405020304" pitchFamily="18" charset="0"/>
                <a:ea typeface="SimSun" panose="02010600030101010101" pitchFamily="2" charset="-122"/>
              </a:rPr>
              <a:t>Hoàng Mai </a:t>
            </a:r>
            <a:r>
              <a:rPr lang="en-US" sz="1600" spc="-10" dirty="0">
                <a:solidFill>
                  <a:srgbClr val="000000"/>
                </a:solidFill>
                <a:effectLst/>
                <a:latin typeface="Times New Roman" panose="02020603050405020304" pitchFamily="18" charset="0"/>
                <a:ea typeface="SimSun" panose="02010600030101010101" pitchFamily="2" charset="-122"/>
              </a:rPr>
              <a:t>(2), Nam </a:t>
            </a:r>
            <a:r>
              <a:rPr lang="en-US" sz="1600" spc="-10" dirty="0" err="1">
                <a:solidFill>
                  <a:srgbClr val="000000"/>
                </a:solidFill>
                <a:effectLst/>
                <a:latin typeface="Times New Roman" panose="02020603050405020304" pitchFamily="18" charset="0"/>
                <a:ea typeface="SimSun" panose="02010600030101010101" pitchFamily="2" charset="-122"/>
              </a:rPr>
              <a:t>Từ</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Liêm</a:t>
            </a:r>
            <a:r>
              <a:rPr lang="en-US" sz="1600" spc="-10" dirty="0">
                <a:solidFill>
                  <a:srgbClr val="000000"/>
                </a:solidFill>
                <a:effectLst/>
                <a:latin typeface="Times New Roman" panose="02020603050405020304" pitchFamily="18" charset="0"/>
                <a:ea typeface="SimSun" panose="02010600030101010101" pitchFamily="2" charset="-122"/>
              </a:rPr>
              <a:t> (2), </a:t>
            </a:r>
            <a:r>
              <a:rPr lang="en-US" sz="1600" spc="-10" dirty="0" err="1">
                <a:solidFill>
                  <a:srgbClr val="000000"/>
                </a:solidFill>
                <a:effectLst/>
                <a:latin typeface="Times New Roman" panose="02020603050405020304" pitchFamily="18" charset="0"/>
                <a:ea typeface="SimSun" panose="02010600030101010101" pitchFamily="2" charset="-122"/>
              </a:rPr>
              <a:t>Phú</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Xuyên</a:t>
            </a:r>
            <a:r>
              <a:rPr lang="en-US" sz="1600" spc="-10" dirty="0">
                <a:solidFill>
                  <a:srgbClr val="000000"/>
                </a:solidFill>
                <a:effectLst/>
                <a:latin typeface="Times New Roman" panose="02020603050405020304" pitchFamily="18" charset="0"/>
                <a:ea typeface="SimSun" panose="02010600030101010101" pitchFamily="2" charset="-122"/>
              </a:rPr>
              <a:t> (1), </a:t>
            </a:r>
            <a:r>
              <a:rPr lang="en-US" sz="1600" spc="-10" dirty="0" err="1">
                <a:solidFill>
                  <a:srgbClr val="000000"/>
                </a:solidFill>
                <a:effectLst/>
                <a:latin typeface="Times New Roman" panose="02020603050405020304" pitchFamily="18" charset="0"/>
                <a:ea typeface="SimSun" panose="02010600030101010101" pitchFamily="2" charset="-122"/>
              </a:rPr>
              <a:t>Quốc</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Oai</a:t>
            </a:r>
            <a:r>
              <a:rPr lang="en-US" sz="1600" spc="-10" dirty="0">
                <a:solidFill>
                  <a:srgbClr val="000000"/>
                </a:solidFill>
                <a:effectLst/>
                <a:latin typeface="Times New Roman" panose="02020603050405020304" pitchFamily="18" charset="0"/>
                <a:ea typeface="SimSun" panose="02010600030101010101" pitchFamily="2" charset="-122"/>
              </a:rPr>
              <a:t> (1), </a:t>
            </a:r>
            <a:r>
              <a:rPr lang="en-US" sz="1600" spc="-10" dirty="0" err="1">
                <a:solidFill>
                  <a:srgbClr val="000000"/>
                </a:solidFill>
                <a:effectLst/>
                <a:latin typeface="Times New Roman" panose="02020603050405020304" pitchFamily="18" charset="0"/>
                <a:ea typeface="SimSun" panose="02010600030101010101" pitchFamily="2" charset="-122"/>
              </a:rPr>
              <a:t>Thạch</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Thất</a:t>
            </a:r>
            <a:r>
              <a:rPr lang="en-US" sz="1600" spc="-10" dirty="0">
                <a:solidFill>
                  <a:srgbClr val="000000"/>
                </a:solidFill>
                <a:effectLst/>
                <a:latin typeface="Times New Roman" panose="02020603050405020304" pitchFamily="18" charset="0"/>
                <a:ea typeface="SimSun" panose="02010600030101010101" pitchFamily="2" charset="-122"/>
              </a:rPr>
              <a:t> (1). </a:t>
            </a:r>
            <a:r>
              <a:rPr lang="vi-VN" sz="1600" spc="-10" dirty="0">
                <a:solidFill>
                  <a:srgbClr val="000000"/>
                </a:solidFill>
                <a:effectLst/>
                <a:latin typeface="Times New Roman" panose="02020603050405020304" pitchFamily="18" charset="0"/>
                <a:ea typeface="SimSun" panose="02010600030101010101" pitchFamily="2" charset="-122"/>
              </a:rPr>
              <a:t>Cộng dồn 202</a:t>
            </a:r>
            <a:r>
              <a:rPr lang="en-US" sz="1600" spc="-10" dirty="0">
                <a:solidFill>
                  <a:srgbClr val="000000"/>
                </a:solidFill>
                <a:effectLst/>
                <a:latin typeface="Times New Roman" panose="02020603050405020304" pitchFamily="18" charset="0"/>
                <a:ea typeface="SimSun" panose="02010600030101010101" pitchFamily="2" charset="-122"/>
              </a:rPr>
              <a:t>3</a:t>
            </a:r>
            <a:r>
              <a:rPr lang="vi-VN" sz="1600" spc="-10" dirty="0">
                <a:solidFill>
                  <a:srgbClr val="000000"/>
                </a:solidFill>
                <a:effectLst/>
                <a:latin typeface="Times New Roman" panose="02020603050405020304" pitchFamily="18" charset="0"/>
                <a:ea typeface="SimSun" panose="02010600030101010101" pitchFamily="2" charset="-122"/>
              </a:rPr>
              <a:t>: </a:t>
            </a:r>
            <a:r>
              <a:rPr lang="en-US" sz="1600" spc="-10" dirty="0">
                <a:solidFill>
                  <a:srgbClr val="000000"/>
                </a:solidFill>
                <a:effectLst/>
                <a:latin typeface="Times New Roman" panose="02020603050405020304" pitchFamily="18" charset="0"/>
                <a:ea typeface="SimSun" panose="02010600030101010101" pitchFamily="2" charset="-122"/>
              </a:rPr>
              <a:t>48 </a:t>
            </a:r>
            <a:r>
              <a:rPr lang="vi-VN" sz="1600" spc="-10" dirty="0">
                <a:solidFill>
                  <a:srgbClr val="000000"/>
                </a:solidFill>
                <a:effectLst/>
                <a:latin typeface="Times New Roman" panose="02020603050405020304" pitchFamily="18" charset="0"/>
                <a:ea typeface="SimSun" panose="02010600030101010101" pitchFamily="2" charset="-122"/>
              </a:rPr>
              <a:t>ổ dịch</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hiện</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còn</a:t>
            </a:r>
            <a:r>
              <a:rPr lang="en-US" sz="1600" spc="-10" dirty="0">
                <a:solidFill>
                  <a:srgbClr val="000000"/>
                </a:solidFill>
                <a:effectLst/>
                <a:latin typeface="Times New Roman" panose="02020603050405020304" pitchFamily="18" charset="0"/>
                <a:ea typeface="SimSun" panose="02010600030101010101" pitchFamily="2" charset="-122"/>
              </a:rPr>
              <a:t> 1</a:t>
            </a:r>
            <a:r>
              <a:rPr lang="vi-VN" sz="1600" spc="-10" dirty="0">
                <a:solidFill>
                  <a:srgbClr val="000000"/>
                </a:solidFill>
                <a:effectLst/>
                <a:latin typeface="Times New Roman" panose="02020603050405020304" pitchFamily="18" charset="0"/>
                <a:ea typeface="SimSun" panose="02010600030101010101" pitchFamily="2" charset="-122"/>
              </a:rPr>
              <a:t>3 </a:t>
            </a:r>
            <a:r>
              <a:rPr lang="en-US" sz="1600" spc="-10" dirty="0">
                <a:solidFill>
                  <a:srgbClr val="000000"/>
                </a:solidFill>
                <a:effectLst/>
                <a:latin typeface="Times New Roman" panose="02020603050405020304" pitchFamily="18" charset="0"/>
                <a:ea typeface="SimSun" panose="02010600030101010101" pitchFamily="2" charset="-122"/>
              </a:rPr>
              <a:t>ổ </a:t>
            </a:r>
            <a:r>
              <a:rPr lang="en-US" sz="1600" spc="-10" dirty="0" err="1">
                <a:solidFill>
                  <a:srgbClr val="000000"/>
                </a:solidFill>
                <a:effectLst/>
                <a:latin typeface="Times New Roman" panose="02020603050405020304" pitchFamily="18" charset="0"/>
                <a:ea typeface="SimSun" panose="02010600030101010101" pitchFamily="2" charset="-122"/>
              </a:rPr>
              <a:t>dịch</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đang</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hoạt</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động</a:t>
            </a:r>
            <a:r>
              <a:rPr lang="vi-VN" sz="1600" spc="-10" dirty="0">
                <a:solidFill>
                  <a:srgbClr val="000000"/>
                </a:solidFill>
                <a:effectLst/>
                <a:latin typeface="Times New Roman" panose="02020603050405020304" pitchFamily="18" charset="0"/>
                <a:ea typeface="SimSun" panose="02010600030101010101" pitchFamily="2" charset="-122"/>
              </a:rPr>
              <a:t> (chi tiết tại phụ lục 3), trong đó một số ổ dịch ghi nhận nhiều bệnh nhân như</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Phùng</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Xá</a:t>
            </a:r>
            <a:r>
              <a:rPr lang="en-US" sz="1600" spc="-10" dirty="0">
                <a:solidFill>
                  <a:srgbClr val="000000"/>
                </a:solidFill>
                <a:effectLst/>
                <a:latin typeface="Times New Roman" panose="02020603050405020304" pitchFamily="18" charset="0"/>
                <a:ea typeface="SimSun" panose="02010600030101010101" pitchFamily="2" charset="-122"/>
              </a:rPr>
              <a:t> - </a:t>
            </a:r>
            <a:r>
              <a:rPr lang="en-US" sz="1600" spc="-10" dirty="0" err="1">
                <a:solidFill>
                  <a:srgbClr val="000000"/>
                </a:solidFill>
                <a:effectLst/>
                <a:latin typeface="Times New Roman" panose="02020603050405020304" pitchFamily="18" charset="0"/>
                <a:ea typeface="SimSun" panose="02010600030101010101" pitchFamily="2" charset="-122"/>
              </a:rPr>
              <a:t>Thạch</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Thất</a:t>
            </a:r>
            <a:r>
              <a:rPr lang="en-US" sz="1600" spc="-10" dirty="0">
                <a:solidFill>
                  <a:srgbClr val="000000"/>
                </a:solidFill>
                <a:effectLst/>
                <a:latin typeface="Times New Roman" panose="02020603050405020304" pitchFamily="18" charset="0"/>
                <a:ea typeface="SimSun" panose="02010600030101010101" pitchFamily="2" charset="-122"/>
              </a:rPr>
              <a:t> (126), </a:t>
            </a:r>
            <a:r>
              <a:rPr lang="en-US" sz="1600" spc="-10" dirty="0" err="1">
                <a:solidFill>
                  <a:srgbClr val="000000"/>
                </a:solidFill>
                <a:effectLst/>
                <a:latin typeface="Times New Roman" panose="02020603050405020304" pitchFamily="18" charset="0"/>
                <a:ea typeface="SimSun" panose="02010600030101010101" pitchFamily="2" charset="-122"/>
              </a:rPr>
              <a:t>Hữu</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Bằng</a:t>
            </a:r>
            <a:r>
              <a:rPr lang="en-US" sz="1600" spc="-10" dirty="0">
                <a:solidFill>
                  <a:srgbClr val="000000"/>
                </a:solidFill>
                <a:effectLst/>
                <a:latin typeface="Times New Roman" panose="02020603050405020304" pitchFamily="18" charset="0"/>
                <a:ea typeface="SimSun" panose="02010600030101010101" pitchFamily="2" charset="-122"/>
              </a:rPr>
              <a:t> – </a:t>
            </a:r>
            <a:r>
              <a:rPr lang="en-US" sz="1600" spc="-10" dirty="0" err="1">
                <a:solidFill>
                  <a:srgbClr val="000000"/>
                </a:solidFill>
                <a:effectLst/>
                <a:latin typeface="Times New Roman" panose="02020603050405020304" pitchFamily="18" charset="0"/>
                <a:ea typeface="SimSun" panose="02010600030101010101" pitchFamily="2" charset="-122"/>
              </a:rPr>
              <a:t>Thạch</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Thất</a:t>
            </a:r>
            <a:r>
              <a:rPr lang="en-US" sz="1600" spc="-10" dirty="0">
                <a:solidFill>
                  <a:srgbClr val="000000"/>
                </a:solidFill>
                <a:effectLst/>
                <a:latin typeface="Times New Roman" panose="02020603050405020304" pitchFamily="18" charset="0"/>
                <a:ea typeface="SimSun" panose="02010600030101010101" pitchFamily="2" charset="-122"/>
              </a:rPr>
              <a:t> (21), </a:t>
            </a:r>
            <a:r>
              <a:rPr lang="vi-VN" sz="1600" spc="-10" dirty="0">
                <a:solidFill>
                  <a:srgbClr val="000000"/>
                </a:solidFill>
                <a:effectLst/>
                <a:latin typeface="Times New Roman" panose="02020603050405020304" pitchFamily="18" charset="0"/>
                <a:ea typeface="SimSun" panose="02010600030101010101" pitchFamily="2" charset="-122"/>
              </a:rPr>
              <a:t>Nguyên Hanh – Văn Tự - Thường Tín (1</a:t>
            </a:r>
            <a:r>
              <a:rPr lang="en-US" sz="1600" spc="-10" dirty="0">
                <a:solidFill>
                  <a:srgbClr val="000000"/>
                </a:solidFill>
                <a:effectLst/>
                <a:latin typeface="Times New Roman" panose="02020603050405020304" pitchFamily="18" charset="0"/>
                <a:ea typeface="SimSun" panose="02010600030101010101" pitchFamily="2" charset="-122"/>
              </a:rPr>
              <a:t>5</a:t>
            </a:r>
            <a:r>
              <a:rPr lang="vi-VN" sz="1600" spc="-10" dirty="0">
                <a:solidFill>
                  <a:srgbClr val="000000"/>
                </a:solidFill>
                <a:effectLst/>
                <a:latin typeface="Times New Roman" panose="02020603050405020304" pitchFamily="18" charset="0"/>
                <a:ea typeface="SimSun" panose="02010600030101010101" pitchFamily="2" charset="-122"/>
              </a:rPr>
              <a:t>), </a:t>
            </a:r>
            <a:r>
              <a:rPr lang="en-US" sz="1600" spc="-10" dirty="0">
                <a:solidFill>
                  <a:srgbClr val="000000"/>
                </a:solidFill>
                <a:effectLst/>
                <a:latin typeface="Times New Roman" panose="02020603050405020304" pitchFamily="18" charset="0"/>
                <a:ea typeface="SimSun" panose="02010600030101010101" pitchFamily="2" charset="-122"/>
              </a:rPr>
              <a:t>Xuân La - </a:t>
            </a:r>
            <a:r>
              <a:rPr lang="en-US" sz="1600" spc="-10" dirty="0" err="1">
                <a:solidFill>
                  <a:srgbClr val="000000"/>
                </a:solidFill>
                <a:effectLst/>
                <a:latin typeface="Times New Roman" panose="02020603050405020304" pitchFamily="18" charset="0"/>
                <a:ea typeface="SimSun" panose="02010600030101010101" pitchFamily="2" charset="-122"/>
              </a:rPr>
              <a:t>Phượng</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Dực</a:t>
            </a:r>
            <a:r>
              <a:rPr lang="en-US" sz="1600" spc="-10" dirty="0">
                <a:solidFill>
                  <a:srgbClr val="000000"/>
                </a:solidFill>
                <a:effectLst/>
                <a:latin typeface="Times New Roman" panose="02020603050405020304" pitchFamily="18" charset="0"/>
                <a:ea typeface="SimSun" panose="02010600030101010101" pitchFamily="2" charset="-122"/>
              </a:rPr>
              <a:t> - </a:t>
            </a:r>
            <a:r>
              <a:rPr lang="en-US" sz="1600" spc="-10" dirty="0" err="1">
                <a:solidFill>
                  <a:srgbClr val="000000"/>
                </a:solidFill>
                <a:effectLst/>
                <a:latin typeface="Times New Roman" panose="02020603050405020304" pitchFamily="18" charset="0"/>
                <a:ea typeface="SimSun" panose="02010600030101010101" pitchFamily="2" charset="-122"/>
              </a:rPr>
              <a:t>Phú</a:t>
            </a:r>
            <a:r>
              <a:rPr lang="en-US" sz="1600" spc="-10" dirty="0">
                <a:solidFill>
                  <a:srgbClr val="000000"/>
                </a:solidFill>
                <a:effectLst/>
                <a:latin typeface="Times New Roman" panose="02020603050405020304" pitchFamily="18" charset="0"/>
                <a:ea typeface="SimSun" panose="02010600030101010101" pitchFamily="2" charset="-122"/>
              </a:rPr>
              <a:t> </a:t>
            </a:r>
            <a:r>
              <a:rPr lang="en-US" sz="1600" spc="-10" dirty="0" err="1">
                <a:solidFill>
                  <a:srgbClr val="000000"/>
                </a:solidFill>
                <a:effectLst/>
                <a:latin typeface="Times New Roman" panose="02020603050405020304" pitchFamily="18" charset="0"/>
                <a:ea typeface="SimSun" panose="02010600030101010101" pitchFamily="2" charset="-122"/>
              </a:rPr>
              <a:t>Xuyên</a:t>
            </a:r>
            <a:r>
              <a:rPr lang="en-US" sz="1600" spc="-10" dirty="0">
                <a:solidFill>
                  <a:srgbClr val="000000"/>
                </a:solidFill>
                <a:effectLst/>
                <a:latin typeface="Times New Roman" panose="02020603050405020304" pitchFamily="18" charset="0"/>
                <a:ea typeface="SimSun" panose="02010600030101010101" pitchFamily="2" charset="-122"/>
              </a:rPr>
              <a:t> (7).</a:t>
            </a:r>
            <a:endParaRPr lang="en-US" sz="1600" dirty="0">
              <a:effectLst/>
              <a:latin typeface="Times New Roman" panose="02020603050405020304" pitchFamily="18" charset="0"/>
              <a:ea typeface="Calibri" panose="020F0502020204030204" pitchFamily="34" charset="0"/>
            </a:endParaRPr>
          </a:p>
        </p:txBody>
      </p:sp>
      <p:pic>
        <p:nvPicPr>
          <p:cNvPr id="7" name="Content Placeholder 6">
            <a:extLst>
              <a:ext uri="{FF2B5EF4-FFF2-40B4-BE49-F238E27FC236}">
                <a16:creationId xmlns:a16="http://schemas.microsoft.com/office/drawing/2014/main" id="{F1EC3CC9-8CB9-D970-5F1C-F784C4BC4A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0" y="1905000"/>
            <a:ext cx="3886200" cy="4587874"/>
          </a:xfrm>
          <a:prstGeom prst="rect">
            <a:avLst/>
          </a:prstGeom>
          <a:noFill/>
        </p:spPr>
      </p:pic>
    </p:spTree>
    <p:extLst>
      <p:ext uri="{BB962C8B-B14F-4D97-AF65-F5344CB8AC3E}">
        <p14:creationId xmlns:p14="http://schemas.microsoft.com/office/powerpoint/2010/main" val="3847566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1263-51A0-0243-6CC5-FB8B48410E7A}"/>
              </a:ext>
            </a:extLst>
          </p:cNvPr>
          <p:cNvSpPr>
            <a:spLocks noGrp="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ĐÁNH GIÁ HUYẾT ĐỘNG</a:t>
            </a:r>
          </a:p>
        </p:txBody>
      </p:sp>
      <p:graphicFrame>
        <p:nvGraphicFramePr>
          <p:cNvPr id="4" name="Content Placeholder 3">
            <a:extLst>
              <a:ext uri="{FF2B5EF4-FFF2-40B4-BE49-F238E27FC236}">
                <a16:creationId xmlns:a16="http://schemas.microsoft.com/office/drawing/2014/main" id="{5E960348-E018-7B15-6847-4442C9B66C8D}"/>
              </a:ext>
            </a:extLst>
          </p:cNvPr>
          <p:cNvGraphicFramePr>
            <a:graphicFrameLocks noGrp="1"/>
          </p:cNvGraphicFramePr>
          <p:nvPr>
            <p:ph idx="1"/>
            <p:extLst>
              <p:ext uri="{D42A27DB-BD31-4B8C-83A1-F6EECF244321}">
                <p14:modId xmlns:p14="http://schemas.microsoft.com/office/powerpoint/2010/main" val="3441246573"/>
              </p:ext>
            </p:extLst>
          </p:nvPr>
        </p:nvGraphicFramePr>
        <p:xfrm>
          <a:off x="381966" y="1524000"/>
          <a:ext cx="8337492" cy="3962401"/>
        </p:xfrm>
        <a:graphic>
          <a:graphicData uri="http://schemas.openxmlformats.org/drawingml/2006/table">
            <a:tbl>
              <a:tblPr firstRow="1" bandRow="1">
                <a:tableStyleId>{5C22544A-7EE6-4342-B048-85BDC9FD1C3A}</a:tableStyleId>
              </a:tblPr>
              <a:tblGrid>
                <a:gridCol w="2084373">
                  <a:extLst>
                    <a:ext uri="{9D8B030D-6E8A-4147-A177-3AD203B41FA5}">
                      <a16:colId xmlns:a16="http://schemas.microsoft.com/office/drawing/2014/main" val="20000"/>
                    </a:ext>
                  </a:extLst>
                </a:gridCol>
                <a:gridCol w="2084373">
                  <a:extLst>
                    <a:ext uri="{9D8B030D-6E8A-4147-A177-3AD203B41FA5}">
                      <a16:colId xmlns:a16="http://schemas.microsoft.com/office/drawing/2014/main" val="20001"/>
                    </a:ext>
                  </a:extLst>
                </a:gridCol>
                <a:gridCol w="2084373">
                  <a:extLst>
                    <a:ext uri="{9D8B030D-6E8A-4147-A177-3AD203B41FA5}">
                      <a16:colId xmlns:a16="http://schemas.microsoft.com/office/drawing/2014/main" val="20002"/>
                    </a:ext>
                  </a:extLst>
                </a:gridCol>
                <a:gridCol w="2084373">
                  <a:extLst>
                    <a:ext uri="{9D8B030D-6E8A-4147-A177-3AD203B41FA5}">
                      <a16:colId xmlns:a16="http://schemas.microsoft.com/office/drawing/2014/main" val="20003"/>
                    </a:ext>
                  </a:extLst>
                </a:gridCol>
              </a:tblGrid>
              <a:tr h="357717">
                <a:tc>
                  <a:txBody>
                    <a:bodyPr/>
                    <a:lstStyle/>
                    <a:p>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Không</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sốc</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Sốc</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còn</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bù</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Sốc</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có</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hạ</a:t>
                      </a:r>
                      <a:r>
                        <a:rPr lang="en-US" sz="1700" baseline="0" dirty="0">
                          <a:latin typeface="Times New Roman" panose="02020603050405020304" pitchFamily="18" charset="0"/>
                          <a:cs typeface="Times New Roman" panose="02020603050405020304" pitchFamily="18" charset="0"/>
                        </a:rPr>
                        <a:t> HA</a:t>
                      </a:r>
                      <a:endParaRPr lang="en-US" sz="17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0"/>
                  </a:ext>
                </a:extLst>
              </a:tr>
              <a:tr h="357717">
                <a:tc>
                  <a:txBody>
                    <a:bodyPr/>
                    <a:lstStyle/>
                    <a:p>
                      <a:r>
                        <a:rPr lang="en-US" sz="1700" b="1" dirty="0">
                          <a:latin typeface="Times New Roman" panose="02020603050405020304" pitchFamily="18" charset="0"/>
                          <a:cs typeface="Times New Roman" panose="02020603050405020304" pitchFamily="18" charset="0"/>
                        </a:rPr>
                        <a:t>Ý</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thức</a:t>
                      </a:r>
                      <a:endParaRPr lang="en-US" sz="17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Tỉnh</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táo</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Tỉnh</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táo</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Rối</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loạn</a:t>
                      </a:r>
                      <a:r>
                        <a:rPr lang="en-US" sz="1700" baseline="0" dirty="0">
                          <a:latin typeface="Times New Roman" panose="02020603050405020304" pitchFamily="18" charset="0"/>
                          <a:cs typeface="Times New Roman" panose="02020603050405020304" pitchFamily="18" charset="0"/>
                        </a:rPr>
                        <a:t> ý </a:t>
                      </a:r>
                      <a:r>
                        <a:rPr lang="en-US" sz="1700" baseline="0" dirty="0" err="1">
                          <a:latin typeface="Times New Roman" panose="02020603050405020304" pitchFamily="18" charset="0"/>
                          <a:cs typeface="Times New Roman" panose="02020603050405020304" pitchFamily="18" charset="0"/>
                        </a:rPr>
                        <a:t>thức</a:t>
                      </a:r>
                      <a:endParaRPr lang="en-US" sz="17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632883">
                <a:tc>
                  <a:txBody>
                    <a:bodyPr/>
                    <a:lstStyle/>
                    <a:p>
                      <a:r>
                        <a:rPr lang="en-US" sz="1700" b="1" dirty="0" err="1">
                          <a:latin typeface="Times New Roman" panose="02020603050405020304" pitchFamily="18" charset="0"/>
                          <a:cs typeface="Times New Roman" panose="02020603050405020304" pitchFamily="18" charset="0"/>
                        </a:rPr>
                        <a:t>Thời</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gian</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đổ</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đầy</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mao</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mạch</a:t>
                      </a:r>
                      <a:endParaRPr lang="en-US" sz="17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a:latin typeface="Times New Roman" panose="02020603050405020304" pitchFamily="18" charset="0"/>
                          <a:cs typeface="Times New Roman" panose="02020603050405020304" pitchFamily="18" charset="0"/>
                        </a:rPr>
                        <a:t>&lt; 2s</a:t>
                      </a:r>
                    </a:p>
                  </a:txBody>
                  <a:tcPr marL="68580" marR="68580" marT="34290" marB="34290"/>
                </a:tc>
                <a:tc>
                  <a:txBody>
                    <a:bodyPr/>
                    <a:lstStyle/>
                    <a:p>
                      <a:r>
                        <a:rPr lang="en-US" sz="1700" dirty="0">
                          <a:latin typeface="Times New Roman" panose="02020603050405020304" pitchFamily="18" charset="0"/>
                          <a:cs typeface="Times New Roman" panose="02020603050405020304" pitchFamily="18" charset="0"/>
                        </a:rPr>
                        <a:t> &gt; 2s</a:t>
                      </a: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Kéo</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dài</a:t>
                      </a:r>
                      <a:endParaRPr lang="en-US" sz="17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r h="357717">
                <a:tc>
                  <a:txBody>
                    <a:bodyPr/>
                    <a:lstStyle/>
                    <a:p>
                      <a:r>
                        <a:rPr lang="en-US" sz="1700" b="1" dirty="0" err="1">
                          <a:latin typeface="Times New Roman" panose="02020603050405020304" pitchFamily="18" charset="0"/>
                          <a:cs typeface="Times New Roman" panose="02020603050405020304" pitchFamily="18" charset="0"/>
                        </a:rPr>
                        <a:t>Đầu</a:t>
                      </a:r>
                      <a:r>
                        <a:rPr lang="en-US" sz="1700" b="1" baseline="0" dirty="0">
                          <a:latin typeface="Times New Roman" panose="02020603050405020304" pitchFamily="18" charset="0"/>
                          <a:cs typeface="Times New Roman" panose="02020603050405020304" pitchFamily="18" charset="0"/>
                        </a:rPr>
                        <a:t> chi</a:t>
                      </a:r>
                      <a:endParaRPr lang="en-US" sz="17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Ấm</a:t>
                      </a:r>
                      <a:r>
                        <a:rPr lang="en-US" sz="1700" dirty="0">
                          <a:latin typeface="Times New Roman" panose="02020603050405020304" pitchFamily="18" charset="0"/>
                          <a:cs typeface="Times New Roman" panose="02020603050405020304" pitchFamily="18" charset="0"/>
                        </a:rPr>
                        <a:t>,</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hồng</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a:latin typeface="Times New Roman" panose="02020603050405020304" pitchFamily="18" charset="0"/>
                          <a:cs typeface="Times New Roman" panose="02020603050405020304" pitchFamily="18" charset="0"/>
                        </a:rPr>
                        <a:t>Chi </a:t>
                      </a:r>
                      <a:r>
                        <a:rPr lang="en-US" sz="1700" dirty="0" err="1">
                          <a:latin typeface="Times New Roman" panose="02020603050405020304" pitchFamily="18" charset="0"/>
                          <a:cs typeface="Times New Roman" panose="02020603050405020304" pitchFamily="18" charset="0"/>
                        </a:rPr>
                        <a:t>lạnh</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a:latin typeface="Times New Roman" panose="02020603050405020304" pitchFamily="18" charset="0"/>
                          <a:cs typeface="Times New Roman" panose="02020603050405020304" pitchFamily="18" charset="0"/>
                        </a:rPr>
                        <a:t>Chi </a:t>
                      </a:r>
                      <a:r>
                        <a:rPr lang="en-US" sz="1700" dirty="0" err="1">
                          <a:latin typeface="Times New Roman" panose="02020603050405020304" pitchFamily="18" charset="0"/>
                          <a:cs typeface="Times New Roman" panose="02020603050405020304" pitchFamily="18" charset="0"/>
                        </a:rPr>
                        <a:t>lạnh</a:t>
                      </a:r>
                      <a:r>
                        <a:rPr lang="en-US" sz="1700" dirty="0">
                          <a:latin typeface="Times New Roman" panose="02020603050405020304" pitchFamily="18" charset="0"/>
                          <a:cs typeface="Times New Roman" panose="02020603050405020304" pitchFamily="18" charset="0"/>
                        </a:rPr>
                        <a:t>,</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ẩm</a:t>
                      </a:r>
                      <a:endParaRPr lang="en-US" sz="17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r h="357717">
                <a:tc>
                  <a:txBody>
                    <a:bodyPr/>
                    <a:lstStyle/>
                    <a:p>
                      <a:r>
                        <a:rPr lang="en-US" sz="1700" b="1" dirty="0" err="1">
                          <a:latin typeface="Times New Roman" panose="02020603050405020304" pitchFamily="18" charset="0"/>
                          <a:cs typeface="Times New Roman" panose="02020603050405020304" pitchFamily="18" charset="0"/>
                        </a:rPr>
                        <a:t>Mạch</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ngoại</a:t>
                      </a:r>
                      <a:r>
                        <a:rPr lang="en-US" sz="1700" b="1" baseline="0" dirty="0">
                          <a:latin typeface="Times New Roman" panose="02020603050405020304" pitchFamily="18" charset="0"/>
                          <a:cs typeface="Times New Roman" panose="02020603050405020304" pitchFamily="18" charset="0"/>
                        </a:rPr>
                        <a:t> vi</a:t>
                      </a:r>
                      <a:endParaRPr lang="en-US" sz="17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Nẩy</a:t>
                      </a:r>
                      <a:r>
                        <a:rPr lang="en-US" sz="1700" dirty="0">
                          <a:latin typeface="Times New Roman" panose="02020603050405020304" pitchFamily="18" charset="0"/>
                          <a:cs typeface="Times New Roman" panose="02020603050405020304" pitchFamily="18" charset="0"/>
                        </a:rPr>
                        <a:t>,</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rõ</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Yếu</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Khó</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bắt</a:t>
                      </a:r>
                      <a:endParaRPr lang="en-US" sz="17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4"/>
                  </a:ext>
                </a:extLst>
              </a:tr>
              <a:tr h="357717">
                <a:tc>
                  <a:txBody>
                    <a:bodyPr/>
                    <a:lstStyle/>
                    <a:p>
                      <a:r>
                        <a:rPr lang="en-US" sz="1700" b="1" dirty="0" err="1">
                          <a:latin typeface="Times New Roman" panose="02020603050405020304" pitchFamily="18" charset="0"/>
                          <a:cs typeface="Times New Roman" panose="02020603050405020304" pitchFamily="18" charset="0"/>
                        </a:rPr>
                        <a:t>Nhịp</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tim</a:t>
                      </a:r>
                      <a:endParaRPr lang="en-US" sz="17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Bình</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thường</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theo</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tuổi</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Nhanh</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Rất</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nhanh</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hoặc</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chậm</a:t>
                      </a:r>
                      <a:endParaRPr lang="en-US" sz="17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5"/>
                  </a:ext>
                </a:extLst>
              </a:tr>
              <a:tr h="908050">
                <a:tc>
                  <a:txBody>
                    <a:bodyPr/>
                    <a:lstStyle/>
                    <a:p>
                      <a:r>
                        <a:rPr lang="en-US" sz="1700" b="1" dirty="0" err="1">
                          <a:latin typeface="Times New Roman" panose="02020603050405020304" pitchFamily="18" charset="0"/>
                          <a:cs typeface="Times New Roman" panose="02020603050405020304" pitchFamily="18" charset="0"/>
                        </a:rPr>
                        <a:t>Huyết</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áp</a:t>
                      </a:r>
                      <a:endParaRPr lang="en-US" sz="17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Bình</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thường</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theo</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tuổi</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a:latin typeface="Times New Roman" panose="02020603050405020304" pitchFamily="18" charset="0"/>
                          <a:cs typeface="Times New Roman" panose="02020603050405020304" pitchFamily="18" charset="0"/>
                        </a:rPr>
                        <a:t>HATT</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bình</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thường</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có</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thể</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kẹt</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a:latin typeface="Times New Roman" panose="02020603050405020304" pitchFamily="18" charset="0"/>
                          <a:cs typeface="Times New Roman" panose="02020603050405020304" pitchFamily="18" charset="0"/>
                        </a:rPr>
                        <a:t>HA </a:t>
                      </a:r>
                      <a:r>
                        <a:rPr lang="en-US" sz="1700" dirty="0" err="1">
                          <a:latin typeface="Times New Roman" panose="02020603050405020304" pitchFamily="18" charset="0"/>
                          <a:cs typeface="Times New Roman" panose="02020603050405020304" pitchFamily="18" charset="0"/>
                        </a:rPr>
                        <a:t>kẹt</a:t>
                      </a:r>
                      <a:endParaRPr lang="en-US" sz="1700" baseline="0" dirty="0">
                        <a:latin typeface="Times New Roman" panose="02020603050405020304" pitchFamily="18" charset="0"/>
                        <a:cs typeface="Times New Roman" panose="02020603050405020304" pitchFamily="18" charset="0"/>
                      </a:endParaRPr>
                    </a:p>
                    <a:p>
                      <a:r>
                        <a:rPr lang="en-US" sz="1700" baseline="0" dirty="0" err="1">
                          <a:latin typeface="Times New Roman" panose="02020603050405020304" pitchFamily="18" charset="0"/>
                          <a:cs typeface="Times New Roman" panose="02020603050405020304" pitchFamily="18" charset="0"/>
                        </a:rPr>
                        <a:t>Hạ</a:t>
                      </a:r>
                      <a:r>
                        <a:rPr lang="en-US" sz="1700" baseline="0" dirty="0">
                          <a:latin typeface="Times New Roman" panose="02020603050405020304" pitchFamily="18" charset="0"/>
                          <a:cs typeface="Times New Roman" panose="02020603050405020304" pitchFamily="18" charset="0"/>
                        </a:rPr>
                        <a:t> HA </a:t>
                      </a:r>
                    </a:p>
                    <a:p>
                      <a:r>
                        <a:rPr lang="en-US" sz="1700" baseline="0" dirty="0">
                          <a:latin typeface="Times New Roman" panose="02020603050405020304" pitchFamily="18" charset="0"/>
                          <a:cs typeface="Times New Roman" panose="02020603050405020304" pitchFamily="18" charset="0"/>
                        </a:rPr>
                        <a:t>HA </a:t>
                      </a:r>
                      <a:r>
                        <a:rPr lang="en-US" sz="1700" baseline="0" dirty="0" err="1">
                          <a:latin typeface="Times New Roman" panose="02020603050405020304" pitchFamily="18" charset="0"/>
                          <a:cs typeface="Times New Roman" panose="02020603050405020304" pitchFamily="18" charset="0"/>
                        </a:rPr>
                        <a:t>ko</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đo</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được</a:t>
                      </a:r>
                      <a:endParaRPr lang="en-US" sz="17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6"/>
                  </a:ext>
                </a:extLst>
              </a:tr>
              <a:tr h="632883">
                <a:tc>
                  <a:txBody>
                    <a:bodyPr/>
                    <a:lstStyle/>
                    <a:p>
                      <a:r>
                        <a:rPr lang="en-US" sz="1700" b="1" dirty="0" err="1">
                          <a:latin typeface="Times New Roman" panose="02020603050405020304" pitchFamily="18" charset="0"/>
                          <a:cs typeface="Times New Roman" panose="02020603050405020304" pitchFamily="18" charset="0"/>
                        </a:rPr>
                        <a:t>Nhịp</a:t>
                      </a:r>
                      <a:r>
                        <a:rPr lang="en-US" sz="1700" b="1" baseline="0" dirty="0">
                          <a:latin typeface="Times New Roman" panose="02020603050405020304" pitchFamily="18" charset="0"/>
                          <a:cs typeface="Times New Roman" panose="02020603050405020304" pitchFamily="18" charset="0"/>
                        </a:rPr>
                        <a:t> </a:t>
                      </a:r>
                      <a:r>
                        <a:rPr lang="en-US" sz="1700" b="1" baseline="0" dirty="0" err="1">
                          <a:latin typeface="Times New Roman" panose="02020603050405020304" pitchFamily="18" charset="0"/>
                          <a:cs typeface="Times New Roman" panose="02020603050405020304" pitchFamily="18" charset="0"/>
                        </a:rPr>
                        <a:t>thở</a:t>
                      </a:r>
                      <a:endParaRPr lang="en-US" sz="17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Bình</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thường</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theo</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tuổi</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Thở</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nhanh</a:t>
                      </a:r>
                      <a:endParaRPr lang="en-US" sz="17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700" dirty="0" err="1">
                          <a:latin typeface="Times New Roman" panose="02020603050405020304" pitchFamily="18" charset="0"/>
                          <a:cs typeface="Times New Roman" panose="02020603050405020304" pitchFamily="18" charset="0"/>
                        </a:rPr>
                        <a:t>Thở</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Kussmaul</a:t>
                      </a:r>
                      <a:endParaRPr lang="en-US" sz="1700" baseline="0" dirty="0">
                        <a:latin typeface="Times New Roman" panose="02020603050405020304" pitchFamily="18" charset="0"/>
                        <a:cs typeface="Times New Roman" panose="02020603050405020304" pitchFamily="18" charset="0"/>
                      </a:endParaRPr>
                    </a:p>
                    <a:p>
                      <a:r>
                        <a:rPr lang="en-US" sz="1700" baseline="0" dirty="0" err="1">
                          <a:latin typeface="Times New Roman" panose="02020603050405020304" pitchFamily="18" charset="0"/>
                          <a:cs typeface="Times New Roman" panose="02020603050405020304" pitchFamily="18" charset="0"/>
                        </a:rPr>
                        <a:t>Thở</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nhanh</a:t>
                      </a:r>
                      <a:r>
                        <a:rPr lang="en-US" sz="1700" baseline="0" dirty="0">
                          <a:latin typeface="Times New Roman" panose="02020603050405020304" pitchFamily="18" charset="0"/>
                          <a:cs typeface="Times New Roman" panose="02020603050405020304" pitchFamily="18" charset="0"/>
                        </a:rPr>
                        <a:t>, </a:t>
                      </a:r>
                      <a:r>
                        <a:rPr lang="en-US" sz="1700" baseline="0" dirty="0" err="1">
                          <a:latin typeface="Times New Roman" panose="02020603050405020304" pitchFamily="18" charset="0"/>
                          <a:cs typeface="Times New Roman" panose="02020603050405020304" pitchFamily="18" charset="0"/>
                        </a:rPr>
                        <a:t>nông</a:t>
                      </a:r>
                      <a:endParaRPr lang="en-US" sz="17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12338" name="TextBox 4">
            <a:extLst>
              <a:ext uri="{FF2B5EF4-FFF2-40B4-BE49-F238E27FC236}">
                <a16:creationId xmlns:a16="http://schemas.microsoft.com/office/drawing/2014/main" id="{9537F4B7-E13E-9BBE-0058-1D552DD13137}"/>
              </a:ext>
            </a:extLst>
          </p:cNvPr>
          <p:cNvSpPr txBox="1">
            <a:spLocks noChangeArrowheads="1"/>
          </p:cNvSpPr>
          <p:nvPr/>
        </p:nvSpPr>
        <p:spPr bwMode="auto">
          <a:xfrm>
            <a:off x="489857" y="5429250"/>
            <a:ext cx="822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just">
              <a:defRPr/>
            </a:pPr>
            <a:r>
              <a:rPr lang="en-US" sz="1500">
                <a:latin typeface="Times New Roman" pitchFamily="18" charset="0"/>
                <a:cs typeface="Times New Roman" pitchFamily="18" charset="0"/>
              </a:rPr>
              <a:t>Hạ HA : HATT &lt; 90 mmHg hoặc HATB &lt; 70 mmHg ở người lớn hoặc HATT giảm trên 40 mmHg.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0332B17-DB89-1F84-1A9E-D8CFD0F72051}"/>
              </a:ext>
            </a:extLst>
          </p:cNvPr>
          <p:cNvSpPr>
            <a:spLocks noGrp="1" noRot="1" noChangeArrowheads="1"/>
          </p:cNvSpPr>
          <p:nvPr>
            <p:ph type="title"/>
          </p:nvPr>
        </p:nvSpPr>
        <p:spPr/>
        <p:txBody>
          <a:bodyPr/>
          <a:lstStyle/>
          <a:p>
            <a:pPr algn="ctr" eaLnBrk="1" hangingPunct="1"/>
            <a:r>
              <a:rPr lang="en-US" altLang="en-US" sz="4000" dirty="0" err="1">
                <a:effectLst/>
                <a:latin typeface="Times New Roman" panose="02020603050405020304" pitchFamily="18" charset="0"/>
                <a:cs typeface="Times New Roman" panose="02020603050405020304" pitchFamily="18" charset="0"/>
              </a:rPr>
              <a:t>Những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điểm</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cần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lưu</a:t>
            </a:r>
            <a:r>
              <a:rPr lang="en-US" altLang="en-US" sz="4000" dirty="0">
                <a:effectLst/>
                <a:latin typeface="Times New Roman" panose="02020603050405020304" pitchFamily="18" charset="0"/>
                <a:cs typeface="Times New Roman" panose="02020603050405020304" pitchFamily="18" charset="0"/>
              </a:rPr>
              <a:t> ý </a:t>
            </a:r>
            <a:r>
              <a:rPr lang="en-US" altLang="en-US" sz="4000" dirty="0" err="1">
                <a:effectLst/>
                <a:latin typeface="Times New Roman" panose="02020603050405020304" pitchFamily="18" charset="0"/>
                <a:cs typeface="Times New Roman" panose="02020603050405020304" pitchFamily="18" charset="0"/>
              </a:rPr>
              <a:t>trong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điều</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trị</a:t>
            </a:r>
            <a:r>
              <a:rPr lang="en-US" altLang="en-US" sz="4000" dirty="0">
                <a:effectLst/>
                <a:latin typeface="Times New Roman" panose="02020603050405020304" pitchFamily="18" charset="0"/>
                <a:cs typeface="Times New Roman" panose="02020603050405020304" pitchFamily="18" charset="0"/>
              </a:rPr>
              <a:t> SXH Dengue</a:t>
            </a:r>
          </a:p>
        </p:txBody>
      </p:sp>
      <p:sp>
        <p:nvSpPr>
          <p:cNvPr id="31747" name="Rectangle 3">
            <a:extLst>
              <a:ext uri="{FF2B5EF4-FFF2-40B4-BE49-F238E27FC236}">
                <a16:creationId xmlns:a16="http://schemas.microsoft.com/office/drawing/2014/main" id="{52C7AB6E-FABC-6D86-8CD0-27458FAF0AFC}"/>
              </a:ext>
            </a:extLst>
          </p:cNvPr>
          <p:cNvSpPr>
            <a:spLocks noGrp="1" noChangeArrowheads="1"/>
          </p:cNvSpPr>
          <p:nvPr>
            <p:ph idx="1"/>
          </p:nvPr>
        </p:nvSpPr>
        <p:spPr>
          <a:xfrm>
            <a:off x="457200" y="1600200"/>
            <a:ext cx="8229600" cy="4953000"/>
          </a:xfrm>
        </p:spPr>
        <p:txBody>
          <a:bodyPr>
            <a:normAutofit/>
          </a:bodyPr>
          <a:lstStyle/>
          <a:p>
            <a:pPr algn="just" eaLnBrk="1" hangingPunct="1">
              <a:lnSpc>
                <a:spcPct val="90000"/>
              </a:lnSpc>
            </a:pPr>
            <a:r>
              <a:rPr lang="en-US" altLang="en-US" sz="2600" dirty="0" err="1">
                <a:effectLst/>
                <a:latin typeface="Times New Roman" panose="02020603050405020304" pitchFamily="18" charset="0"/>
                <a:cs typeface="Times New Roman" panose="02020603050405020304" pitchFamily="18" charset="0"/>
              </a:rPr>
              <a:t>Trong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giai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đoạn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thoát</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huyết</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tương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và</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sốc</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cần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theo</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dõi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và</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bù</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dịch</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theo</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giờ</a:t>
            </a: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600" dirty="0" err="1">
                <a:effectLst/>
                <a:latin typeface="Times New Roman" panose="02020603050405020304" pitchFamily="18" charset="0"/>
                <a:cs typeface="Times New Roman" panose="02020603050405020304" pitchFamily="18" charset="0"/>
              </a:rPr>
              <a:t>Tốc</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độ</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truyền</a:t>
            </a: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600" dirty="0" err="1">
                <a:effectLst/>
                <a:latin typeface="Times New Roman" panose="02020603050405020304" pitchFamily="18" charset="0"/>
                <a:cs typeface="Times New Roman" panose="02020603050405020304" pitchFamily="18" charset="0"/>
              </a:rPr>
              <a:t>Loại</a:t>
            </a:r>
            <a:r>
              <a:rPr lang="en-US" altLang="en-US" sz="2600" dirty="0">
                <a:effectLst/>
                <a:latin typeface="Times New Roman" panose="02020603050405020304" pitchFamily="18" charset="0"/>
                <a:cs typeface="Times New Roman" panose="02020603050405020304" pitchFamily="18" charset="0"/>
              </a:rPr>
              <a:t> dung </a:t>
            </a:r>
            <a:r>
              <a:rPr lang="en-US" altLang="en-US" sz="2600" dirty="0" err="1">
                <a:effectLst/>
                <a:latin typeface="Times New Roman" panose="02020603050405020304" pitchFamily="18" charset="0"/>
                <a:cs typeface="Times New Roman" panose="02020603050405020304" pitchFamily="18" charset="0"/>
              </a:rPr>
              <a:t>dịch</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Ringerlactat</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và</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Natri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clorid</a:t>
            </a:r>
            <a:r>
              <a:rPr lang="en-US" altLang="en-US" sz="2600" dirty="0">
                <a:effectLst/>
                <a:latin typeface="Times New Roman" panose="02020603050405020304" pitchFamily="18" charset="0"/>
                <a:cs typeface="Times New Roman" panose="02020603050405020304" pitchFamily="18" charset="0"/>
              </a:rPr>
              <a:t> 0,9%</a:t>
            </a:r>
          </a:p>
          <a:p>
            <a:pPr algn="just" eaLnBrk="1" hangingPunct="1">
              <a:lnSpc>
                <a:spcPct val="90000"/>
              </a:lnSpc>
            </a:pPr>
            <a:r>
              <a:rPr lang="en-US" altLang="en-US" sz="2600" dirty="0">
                <a:effectLst/>
                <a:latin typeface="Times New Roman" panose="02020603050405020304" pitchFamily="18" charset="0"/>
                <a:cs typeface="Times New Roman" panose="02020603050405020304" pitchFamily="18" charset="0"/>
              </a:rPr>
              <a:t>Sai </a:t>
            </a:r>
            <a:r>
              <a:rPr lang="en-US" altLang="en-US" sz="2600" dirty="0" err="1">
                <a:effectLst/>
                <a:latin typeface="Times New Roman" panose="02020603050405020304" pitchFamily="18" charset="0"/>
                <a:cs typeface="Times New Roman" panose="02020603050405020304" pitchFamily="18" charset="0"/>
              </a:rPr>
              <a:t>lầm</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trong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giai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đoạn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này</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sẽ</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dẫn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đến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hậu</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quả</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rất</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khó</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khắc</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phục</a:t>
            </a: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600" dirty="0" err="1">
                <a:effectLst/>
                <a:latin typeface="Times New Roman" panose="02020603050405020304" pitchFamily="18" charset="0"/>
                <a:cs typeface="Times New Roman" panose="02020603050405020304" pitchFamily="18" charset="0"/>
              </a:rPr>
              <a:t>Truyền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dịch</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không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đủ</a:t>
            </a:r>
            <a:r>
              <a:rPr lang="en-US" altLang="en-US" sz="2600" dirty="0">
                <a:effectLst/>
                <a:latin typeface="Times New Roman" panose="02020603050405020304" pitchFamily="18" charset="0"/>
                <a:cs typeface="Times New Roman" panose="02020603050405020304" pitchFamily="18" charset="0"/>
              </a:rPr>
              <a:t> so </a:t>
            </a:r>
            <a:r>
              <a:rPr lang="en-US" altLang="en-US" sz="2600" dirty="0" err="1">
                <a:effectLst/>
                <a:latin typeface="Times New Roman" panose="02020603050405020304" pitchFamily="18" charset="0"/>
                <a:cs typeface="Times New Roman" panose="02020603050405020304" pitchFamily="18" charset="0"/>
              </a:rPr>
              <a:t>với</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tốc</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độ</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thoát</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huyết</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tương</a:t>
            </a:r>
            <a:r>
              <a:rPr lang="en-US" altLang="en-US" sz="2600" dirty="0">
                <a:effectLst/>
                <a:latin typeface="Times New Roman" panose="02020603050405020304" pitchFamily="18" charset="0"/>
                <a:cs typeface="Times New Roman" panose="02020603050405020304" pitchFamily="18" charset="0"/>
              </a:rPr>
              <a:t> </a:t>
            </a:r>
            <a:r>
              <a:rPr lang="en-US" altLang="en-US" sz="260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effectLst/>
                <a:latin typeface="Times New Roman" panose="02020603050405020304" pitchFamily="18" charset="0"/>
                <a:cs typeface="Times New Roman" panose="02020603050405020304" pitchFamily="18" charset="0"/>
                <a:sym typeface="Wingdings" panose="05000000000000000000" pitchFamily="2" charset="2"/>
              </a:rPr>
              <a:t>sốc</a:t>
            </a:r>
            <a:r>
              <a:rPr lang="en-US" altLang="en-US" sz="260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effectLst/>
                <a:latin typeface="Times New Roman" panose="02020603050405020304" pitchFamily="18" charset="0"/>
                <a:cs typeface="Times New Roman" panose="02020603050405020304" pitchFamily="18" charset="0"/>
                <a:sym typeface="Wingdings" panose="05000000000000000000" pitchFamily="2" charset="2"/>
              </a:rPr>
              <a:t>kéo</a:t>
            </a:r>
            <a:r>
              <a:rPr lang="en-US" altLang="en-US" sz="260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effectLst/>
                <a:latin typeface="Times New Roman" panose="02020603050405020304" pitchFamily="18" charset="0"/>
                <a:cs typeface="Times New Roman" panose="02020603050405020304" pitchFamily="18" charset="0"/>
                <a:sym typeface="Wingdings" panose="05000000000000000000" pitchFamily="2" charset="2"/>
              </a:rPr>
              <a:t>dài</a:t>
            </a:r>
            <a:endParaRPr lang="en-US" altLang="en-US" sz="2600" dirty="0">
              <a:effectLst/>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600" dirty="0" err="1">
                <a:effectLst/>
                <a:latin typeface="Times New Roman" panose="02020603050405020304" pitchFamily="18" charset="0"/>
                <a:cs typeface="Times New Roman" panose="02020603050405020304" pitchFamily="18" charset="0"/>
              </a:rPr>
              <a:t>Truyền</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nhanh</a:t>
            </a:r>
            <a:r>
              <a:rPr lang="en-US" altLang="en-US" sz="2600" dirty="0">
                <a:effectLst/>
                <a:latin typeface="Times New Roman" panose="02020603050405020304" pitchFamily="18" charset="0"/>
                <a:cs typeface="Times New Roman" panose="02020603050405020304" pitchFamily="18" charset="0"/>
              </a:rPr>
              <a:t> dung </a:t>
            </a:r>
            <a:r>
              <a:rPr lang="en-US" altLang="en-US" sz="2600" dirty="0" err="1">
                <a:effectLst/>
                <a:latin typeface="Times New Roman" panose="02020603050405020304" pitchFamily="18" charset="0"/>
                <a:cs typeface="Times New Roman" panose="02020603050405020304" pitchFamily="18" charset="0"/>
              </a:rPr>
              <a:t>dịch</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tinh</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thể</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mà</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không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dùng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dịch</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keo</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đúng</a:t>
            </a:r>
            <a:r>
              <a:rPr lang="en-US" altLang="en-US" sz="2600" dirty="0">
                <a:effectLst/>
                <a:latin typeface="Times New Roman" panose="02020603050405020304" pitchFamily="18" charset="0"/>
                <a:cs typeface="Times New Roman" panose="02020603050405020304" pitchFamily="18" charset="0"/>
              </a:rPr>
              <a:t> </a:t>
            </a:r>
            <a:r>
              <a:rPr lang="en-US" altLang="en-US" sz="2600" dirty="0" err="1">
                <a:effectLst/>
                <a:latin typeface="Times New Roman" panose="02020603050405020304" pitchFamily="18" charset="0"/>
                <a:cs typeface="Times New Roman" panose="02020603050405020304" pitchFamily="18" charset="0"/>
              </a:rPr>
              <a:t>lúc</a:t>
            </a:r>
            <a:r>
              <a:rPr lang="en-US" altLang="en-US" sz="2600" dirty="0">
                <a:effectLst/>
                <a:latin typeface="Times New Roman" panose="02020603050405020304" pitchFamily="18" charset="0"/>
                <a:cs typeface="Times New Roman" panose="02020603050405020304" pitchFamily="18" charset="0"/>
              </a:rPr>
              <a:t> </a:t>
            </a:r>
            <a:r>
              <a:rPr lang="en-US" altLang="en-US" sz="2600" dirty="0">
                <a:effectLst/>
                <a:latin typeface="Times New Roman" panose="02020603050405020304" pitchFamily="18" charset="0"/>
                <a:cs typeface="Times New Roman" panose="02020603050405020304" pitchFamily="18" charset="0"/>
                <a:sym typeface="Wingdings" panose="05000000000000000000" pitchFamily="2" charset="2"/>
              </a:rPr>
              <a:t> ứ </a:t>
            </a:r>
            <a:r>
              <a:rPr lang="en-US" altLang="en-US" sz="2600" dirty="0" err="1">
                <a:effectLst/>
                <a:latin typeface="Times New Roman" panose="02020603050405020304" pitchFamily="18" charset="0"/>
                <a:cs typeface="Times New Roman" panose="02020603050405020304" pitchFamily="18" charset="0"/>
                <a:sym typeface="Wingdings" panose="05000000000000000000" pitchFamily="2" charset="2"/>
              </a:rPr>
              <a:t>dịch</a:t>
            </a:r>
            <a:r>
              <a:rPr lang="en-US" altLang="en-US" sz="260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effectLst/>
                <a:latin typeface="Times New Roman" panose="02020603050405020304" pitchFamily="18" charset="0"/>
                <a:cs typeface="Times New Roman" panose="02020603050405020304" pitchFamily="18" charset="0"/>
                <a:sym typeface="Wingdings" panose="05000000000000000000" pitchFamily="2" charset="2"/>
              </a:rPr>
              <a:t>quá</a:t>
            </a:r>
            <a:r>
              <a:rPr lang="en-US" altLang="en-US" sz="260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effectLst/>
                <a:latin typeface="Times New Roman" panose="02020603050405020304" pitchFamily="18" charset="0"/>
                <a:cs typeface="Times New Roman" panose="02020603050405020304" pitchFamily="18" charset="0"/>
                <a:sym typeface="Wingdings" panose="05000000000000000000" pitchFamily="2" charset="2"/>
              </a:rPr>
              <a:t>nhiều</a:t>
            </a:r>
            <a:endParaRPr lang="en-US" altLang="en-US" sz="2600" dirty="0">
              <a:effectLst/>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075A111-946E-638D-A9C7-087CA3DA8197}"/>
              </a:ext>
            </a:extLst>
          </p:cNvPr>
          <p:cNvSpPr>
            <a:spLocks noGrp="1" noRot="1" noChangeArrowheads="1"/>
          </p:cNvSpPr>
          <p:nvPr>
            <p:ph type="title"/>
          </p:nvPr>
        </p:nvSpPr>
        <p:spPr/>
        <p:txBody>
          <a:bodyPr/>
          <a:lstStyle/>
          <a:p>
            <a:pPr algn="ctr" eaLnBrk="1" hangingPunct="1"/>
            <a:r>
              <a:rPr lang="en-US" altLang="en-US" sz="4000" dirty="0" err="1">
                <a:effectLst/>
                <a:latin typeface="Times New Roman" panose="02020603050405020304" pitchFamily="18" charset="0"/>
                <a:cs typeface="Times New Roman" panose="02020603050405020304" pitchFamily="18" charset="0"/>
              </a:rPr>
              <a:t>Những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điểm</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cần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lưu</a:t>
            </a:r>
            <a:r>
              <a:rPr lang="en-US" altLang="en-US" sz="4000" dirty="0">
                <a:effectLst/>
                <a:latin typeface="Times New Roman" panose="02020603050405020304" pitchFamily="18" charset="0"/>
                <a:cs typeface="Times New Roman" panose="02020603050405020304" pitchFamily="18" charset="0"/>
              </a:rPr>
              <a:t> ý </a:t>
            </a:r>
            <a:r>
              <a:rPr lang="en-US" altLang="en-US" sz="4000" dirty="0" err="1">
                <a:effectLst/>
                <a:latin typeface="Times New Roman" panose="02020603050405020304" pitchFamily="18" charset="0"/>
                <a:cs typeface="Times New Roman" panose="02020603050405020304" pitchFamily="18" charset="0"/>
              </a:rPr>
              <a:t>trong</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điều</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trị</a:t>
            </a:r>
            <a:r>
              <a:rPr lang="en-US" altLang="en-US" sz="4000" dirty="0">
                <a:effectLst/>
                <a:latin typeface="Times New Roman" panose="02020603050405020304" pitchFamily="18" charset="0"/>
                <a:cs typeface="Times New Roman" panose="02020603050405020304" pitchFamily="18" charset="0"/>
              </a:rPr>
              <a:t> SXH Dengue</a:t>
            </a:r>
          </a:p>
        </p:txBody>
      </p:sp>
      <p:sp>
        <p:nvSpPr>
          <p:cNvPr id="57347" name="Rectangle 3">
            <a:extLst>
              <a:ext uri="{FF2B5EF4-FFF2-40B4-BE49-F238E27FC236}">
                <a16:creationId xmlns:a16="http://schemas.microsoft.com/office/drawing/2014/main" id="{C2B687DD-F137-36F7-E6DF-CA7281DB5C98}"/>
              </a:ext>
            </a:extLst>
          </p:cNvPr>
          <p:cNvSpPr>
            <a:spLocks noGrp="1" noChangeArrowheads="1"/>
          </p:cNvSpPr>
          <p:nvPr>
            <p:ph idx="1"/>
          </p:nvPr>
        </p:nvSpPr>
        <p:spPr>
          <a:xfrm>
            <a:off x="457200" y="1600200"/>
            <a:ext cx="8229600" cy="4953000"/>
          </a:xfrm>
        </p:spPr>
        <p:txBody>
          <a:bodyPr>
            <a:normAutofit/>
          </a:bodyPr>
          <a:lstStyle/>
          <a:p>
            <a:pPr marL="0" indent="0" algn="just" eaLnBrk="1" hangingPunct="1">
              <a:lnSpc>
                <a:spcPct val="150000"/>
              </a:lnSpc>
              <a:buFontTx/>
              <a:buNone/>
              <a:defRPr/>
            </a:pP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Tiếp</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tục</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truyền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dịch</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kéo</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dài</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sau</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giai</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đoạn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thoát</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huyết</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tương</a:t>
            </a: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a:p>
            <a:pPr marL="0" indent="0" algn="just" eaLnBrk="1" hangingPunct="1">
              <a:lnSpc>
                <a:spcPct val="150000"/>
              </a:lnSpc>
              <a:buFontTx/>
              <a:buNone/>
              <a:defRPr/>
            </a:pP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Phát</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hiện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muộn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sốc</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truyền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dịch</a:t>
            </a: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a:p>
            <a:pPr marL="0" indent="0" algn="just" eaLnBrk="1" hangingPunct="1">
              <a:lnSpc>
                <a:spcPct val="150000"/>
              </a:lnSpc>
              <a:buFontTx/>
              <a:buNone/>
              <a:defRPr/>
            </a:pP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Thông</a:t>
            </a:r>
            <a:r>
              <a:rPr lang="en-US" altLang="en-US" sz="2600" b="0" dirty="0">
                <a:effectLst/>
                <a:latin typeface="Times New Roman" panose="02020603050405020304" pitchFamily="18" charset="0"/>
                <a:cs typeface="Times New Roman" panose="02020603050405020304" pitchFamily="18" charset="0"/>
                <a:sym typeface="Wingdings" pitchFamily="2" charset="2"/>
              </a:rPr>
              <a:t> tin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trong</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giấy</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chuyển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viện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quá</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ít</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thông</a:t>
            </a:r>
            <a:r>
              <a:rPr lang="en-US" altLang="en-US" sz="2600" b="0" dirty="0">
                <a:effectLst/>
                <a:latin typeface="Times New Roman" panose="02020603050405020304" pitchFamily="18" charset="0"/>
                <a:cs typeface="Times New Roman" panose="02020603050405020304" pitchFamily="18" charset="0"/>
                <a:sym typeface="Wingdings" pitchFamily="2" charset="2"/>
              </a:rPr>
              <a:t> tin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để</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tuyến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sau</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đưa</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ra</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quyết</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định</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xử</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trí</a:t>
            </a: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a:p>
            <a:pPr marL="0" indent="0" algn="just" eaLnBrk="1" hangingPunct="1">
              <a:lnSpc>
                <a:spcPct val="150000"/>
              </a:lnSpc>
              <a:buFontTx/>
              <a:buNone/>
              <a:defRPr/>
            </a:pP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Vận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chuyển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bệnh</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nhân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trong</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giai</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đoạn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sốc</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nhưng</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không</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bù</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đủ</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dịch</a:t>
            </a: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a:p>
            <a:pPr algn="just" eaLnBrk="1" hangingPunct="1">
              <a:lnSpc>
                <a:spcPct val="150000"/>
              </a:lnSpc>
              <a:defRPr/>
            </a:pP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a:p>
            <a:pPr algn="just" eaLnBrk="1" hangingPunct="1">
              <a:lnSpc>
                <a:spcPct val="150000"/>
              </a:lnSpc>
              <a:defRPr/>
            </a:pP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075A111-946E-638D-A9C7-087CA3DA8197}"/>
              </a:ext>
            </a:extLst>
          </p:cNvPr>
          <p:cNvSpPr>
            <a:spLocks noGrp="1" noRot="1" noChangeArrowheads="1"/>
          </p:cNvSpPr>
          <p:nvPr>
            <p:ph type="title"/>
          </p:nvPr>
        </p:nvSpPr>
        <p:spPr/>
        <p:txBody>
          <a:bodyPr/>
          <a:lstStyle/>
          <a:p>
            <a:pPr algn="ctr" eaLnBrk="1" hangingPunct="1"/>
            <a:r>
              <a:rPr lang="en-US" altLang="en-US" sz="4000" dirty="0" err="1">
                <a:effectLst/>
                <a:latin typeface="Times New Roman" panose="02020603050405020304" pitchFamily="18" charset="0"/>
                <a:cs typeface="Times New Roman" panose="02020603050405020304" pitchFamily="18" charset="0"/>
              </a:rPr>
              <a:t>Các</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vấn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đề</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khi</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vận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chuyển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bệnh</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nhân</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sốt</a:t>
            </a:r>
            <a:r>
              <a:rPr lang="en-US" altLang="en-US" sz="4000" dirty="0">
                <a:effectLst/>
                <a:latin typeface="Times New Roman" panose="02020603050405020304" pitchFamily="18" charset="0"/>
                <a:cs typeface="Times New Roman" panose="02020603050405020304" pitchFamily="18" charset="0"/>
              </a:rPr>
              <a:t> </a:t>
            </a:r>
            <a:r>
              <a:rPr lang="en-US" altLang="en-US" sz="4000" dirty="0" err="1">
                <a:effectLst/>
                <a:latin typeface="Times New Roman" panose="02020603050405020304" pitchFamily="18" charset="0"/>
                <a:cs typeface="Times New Roman" panose="02020603050405020304" pitchFamily="18" charset="0"/>
              </a:rPr>
              <a:t>XH</a:t>
            </a:r>
            <a:r>
              <a:rPr lang="en-US" altLang="en-US" sz="4000" dirty="0">
                <a:effectLst/>
                <a:latin typeface="Times New Roman" panose="02020603050405020304" pitchFamily="18" charset="0"/>
                <a:cs typeface="Times New Roman" panose="02020603050405020304" pitchFamily="18" charset="0"/>
              </a:rPr>
              <a:t> Dengue</a:t>
            </a:r>
          </a:p>
        </p:txBody>
      </p:sp>
      <p:sp>
        <p:nvSpPr>
          <p:cNvPr id="57347" name="Rectangle 3">
            <a:extLst>
              <a:ext uri="{FF2B5EF4-FFF2-40B4-BE49-F238E27FC236}">
                <a16:creationId xmlns:a16="http://schemas.microsoft.com/office/drawing/2014/main" id="{C2B687DD-F137-36F7-E6DF-CA7281DB5C98}"/>
              </a:ext>
            </a:extLst>
          </p:cNvPr>
          <p:cNvSpPr>
            <a:spLocks noGrp="1" noChangeArrowheads="1"/>
          </p:cNvSpPr>
          <p:nvPr>
            <p:ph idx="1"/>
          </p:nvPr>
        </p:nvSpPr>
        <p:spPr>
          <a:xfrm>
            <a:off x="457200" y="1600200"/>
            <a:ext cx="8229600" cy="4953000"/>
          </a:xfrm>
        </p:spPr>
        <p:txBody>
          <a:bodyPr>
            <a:normAutofit lnSpcReduction="10000"/>
          </a:bodyPr>
          <a:lstStyle/>
          <a:p>
            <a:pPr algn="just" eaLnBrk="1" hangingPunct="1">
              <a:lnSpc>
                <a:spcPct val="150000"/>
              </a:lnSpc>
              <a:defRPr/>
            </a:pPr>
            <a:r>
              <a:rPr lang="en-US" altLang="en-US" sz="2600" b="0" dirty="0" err="1">
                <a:effectLst/>
                <a:latin typeface="Times New Roman" panose="02020603050405020304" pitchFamily="18" charset="0"/>
                <a:cs typeface="Times New Roman" panose="02020603050405020304" pitchFamily="18" charset="0"/>
                <a:sym typeface="Wingdings" pitchFamily="2" charset="2"/>
              </a:rPr>
              <a:t>Đánh</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giá</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không</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đúng</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tình</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trạng</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bệnh</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nhân</a:t>
            </a: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a:p>
            <a:pPr algn="just" eaLnBrk="1" hangingPunct="1">
              <a:lnSpc>
                <a:spcPct val="150000"/>
              </a:lnSpc>
              <a:defRPr/>
            </a:pPr>
            <a:r>
              <a:rPr lang="en-US" altLang="en-US" sz="2600" dirty="0" err="1">
                <a:latin typeface="Times New Roman" panose="02020603050405020304" pitchFamily="18" charset="0"/>
                <a:cs typeface="Times New Roman" panose="02020603050405020304" pitchFamily="18" charset="0"/>
                <a:sym typeface="Wingdings" pitchFamily="2" charset="2"/>
              </a:rPr>
              <a:t>Xử</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trí</a:t>
            </a:r>
            <a:r>
              <a:rPr lang="en-US" altLang="en-US" sz="2600" dirty="0">
                <a:latin typeface="Times New Roman" panose="02020603050405020304" pitchFamily="18" charset="0"/>
                <a:cs typeface="Times New Roman" panose="02020603050405020304" pitchFamily="18" charset="0"/>
                <a:sym typeface="Wingdings" pitchFamily="2" charset="2"/>
              </a:rPr>
              <a:t> ban </a:t>
            </a:r>
            <a:r>
              <a:rPr lang="en-US" altLang="en-US" sz="2600" dirty="0" err="1">
                <a:latin typeface="Times New Roman" panose="02020603050405020304" pitchFamily="18" charset="0"/>
                <a:cs typeface="Times New Roman" panose="02020603050405020304" pitchFamily="18" charset="0"/>
                <a:sym typeface="Wingdings" pitchFamily="2" charset="2"/>
              </a:rPr>
              <a:t>đầu</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không</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đúng</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dẫn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đến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bệnh</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nhân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sốc</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sâu</a:t>
            </a:r>
            <a:r>
              <a:rPr lang="en-US" altLang="en-US" sz="2600" dirty="0">
                <a:latin typeface="Times New Roman" panose="02020603050405020304" pitchFamily="18" charset="0"/>
                <a:cs typeface="Times New Roman" panose="02020603050405020304" pitchFamily="18" charset="0"/>
                <a:sym typeface="Wingdings" pitchFamily="2" charset="2"/>
              </a:rPr>
              <a:t> -&gt; </a:t>
            </a:r>
            <a:r>
              <a:rPr lang="en-US" altLang="en-US" sz="2600" dirty="0" err="1">
                <a:latin typeface="Times New Roman" panose="02020603050405020304" pitchFamily="18" charset="0"/>
                <a:cs typeface="Times New Roman" panose="02020603050405020304" pitchFamily="18" charset="0"/>
                <a:sym typeface="Wingdings" pitchFamily="2" charset="2"/>
              </a:rPr>
              <a:t>nguy</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cơ</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tử</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vong</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trong</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và</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sau</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khi</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chuyển</a:t>
            </a:r>
            <a:endParaRPr lang="en-US" altLang="en-US" sz="2600" dirty="0">
              <a:latin typeface="Times New Roman" panose="02020603050405020304" pitchFamily="18" charset="0"/>
              <a:cs typeface="Times New Roman" panose="02020603050405020304" pitchFamily="18" charset="0"/>
              <a:sym typeface="Wingdings" pitchFamily="2" charset="2"/>
            </a:endParaRPr>
          </a:p>
          <a:p>
            <a:pPr algn="just" eaLnBrk="1" hangingPunct="1">
              <a:lnSpc>
                <a:spcPct val="150000"/>
              </a:lnSpc>
              <a:defRPr/>
            </a:pPr>
            <a:r>
              <a:rPr lang="en-US" altLang="en-US" sz="2600" b="0" dirty="0" err="1">
                <a:effectLst/>
                <a:latin typeface="Times New Roman" panose="02020603050405020304" pitchFamily="18" charset="0"/>
                <a:cs typeface="Times New Roman" panose="02020603050405020304" pitchFamily="18" charset="0"/>
                <a:sym typeface="Wingdings" pitchFamily="2" charset="2"/>
              </a:rPr>
              <a:t>Chuyển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tuyến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chậm</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trễ</a:t>
            </a: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a:p>
            <a:pPr algn="just" eaLnBrk="1" hangingPunct="1">
              <a:lnSpc>
                <a:spcPct val="150000"/>
              </a:lnSpc>
              <a:defRPr/>
            </a:pPr>
            <a:r>
              <a:rPr lang="en-US" altLang="en-US" sz="2600" dirty="0" err="1">
                <a:latin typeface="Times New Roman" panose="02020603050405020304" pitchFamily="18" charset="0"/>
                <a:cs typeface="Times New Roman" panose="02020603050405020304" pitchFamily="18" charset="0"/>
                <a:sym typeface="Wingdings" pitchFamily="2" charset="2"/>
              </a:rPr>
              <a:t>Không</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liên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hệ</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trước</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khi</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vận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chuyển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bệnh</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nhân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không</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đủ</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phương</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tiện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khi</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vận</a:t>
            </a:r>
            <a:r>
              <a:rPr lang="en-US" altLang="en-US" sz="2600" dirty="0">
                <a:latin typeface="Times New Roman" panose="02020603050405020304" pitchFamily="18" charset="0"/>
                <a:cs typeface="Times New Roman" panose="02020603050405020304" pitchFamily="18" charset="0"/>
                <a:sym typeface="Wingdings" pitchFamily="2" charset="2"/>
              </a:rPr>
              <a:t> </a:t>
            </a:r>
            <a:r>
              <a:rPr lang="en-US" altLang="en-US" sz="2600" dirty="0" err="1">
                <a:latin typeface="Times New Roman" panose="02020603050405020304" pitchFamily="18" charset="0"/>
                <a:cs typeface="Times New Roman" panose="02020603050405020304" pitchFamily="18" charset="0"/>
                <a:sym typeface="Wingdings" pitchFamily="2" charset="2"/>
              </a:rPr>
              <a:t>chuyển</a:t>
            </a:r>
            <a:endParaRPr lang="en-US" altLang="en-US" sz="2600" dirty="0">
              <a:latin typeface="Times New Roman" panose="02020603050405020304" pitchFamily="18" charset="0"/>
              <a:cs typeface="Times New Roman" panose="02020603050405020304" pitchFamily="18" charset="0"/>
              <a:sym typeface="Wingdings" pitchFamily="2" charset="2"/>
            </a:endParaRPr>
          </a:p>
          <a:p>
            <a:pPr marL="0" indent="0" algn="just" eaLnBrk="1" hangingPunct="1">
              <a:lnSpc>
                <a:spcPct val="150000"/>
              </a:lnSpc>
              <a:buNone/>
              <a:defRPr/>
            </a:pPr>
            <a:r>
              <a:rPr lang="en-US" altLang="en-US" sz="2600" b="0" dirty="0" err="1">
                <a:effectLst/>
                <a:latin typeface="Times New Roman" panose="02020603050405020304" pitchFamily="18" charset="0"/>
                <a:cs typeface="Times New Roman" panose="02020603050405020304" pitchFamily="18" charset="0"/>
                <a:sym typeface="Wingdings" pitchFamily="2" charset="2"/>
              </a:rPr>
              <a:t>Kết</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luận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Việc</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xử</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trí</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bệnh</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nhân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trước</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và</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trong</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khi</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vận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chuyển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rất</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quan</a:t>
            </a:r>
            <a:r>
              <a:rPr lang="en-US" altLang="en-US" sz="2600" b="0" dirty="0">
                <a:effectLst/>
                <a:latin typeface="Times New Roman" panose="02020603050405020304" pitchFamily="18" charset="0"/>
                <a:cs typeface="Times New Roman" panose="02020603050405020304" pitchFamily="18" charset="0"/>
                <a:sym typeface="Wingdings" pitchFamily="2" charset="2"/>
              </a:rPr>
              <a:t> </a:t>
            </a:r>
            <a:r>
              <a:rPr lang="en-US" altLang="en-US" sz="2600" b="0" dirty="0" err="1">
                <a:effectLst/>
                <a:latin typeface="Times New Roman" panose="02020603050405020304" pitchFamily="18" charset="0"/>
                <a:cs typeface="Times New Roman" panose="02020603050405020304" pitchFamily="18" charset="0"/>
                <a:sym typeface="Wingdings" pitchFamily="2" charset="2"/>
              </a:rPr>
              <a:t>trọng</a:t>
            </a:r>
            <a:endParaRPr lang="en-US" altLang="en-US" sz="2600" b="0" dirty="0">
              <a:effectLst/>
              <a:latin typeface="Times New Roman" panose="02020603050405020304" pitchFamily="18" charset="0"/>
              <a:cs typeface="Times New Roman" panose="02020603050405020304" pitchFamily="18" charset="0"/>
              <a:sym typeface="Wingdings" pitchFamily="2" charset="2"/>
            </a:endParaRPr>
          </a:p>
        </p:txBody>
      </p:sp>
    </p:spTree>
    <p:extLst>
      <p:ext uri="{BB962C8B-B14F-4D97-AF65-F5344CB8AC3E}">
        <p14:creationId xmlns:p14="http://schemas.microsoft.com/office/powerpoint/2010/main" val="4242821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D7E5F81A-A35E-F8E4-5CFF-ED79320A2F5F}"/>
              </a:ext>
            </a:extLst>
          </p:cNvPr>
          <p:cNvSpPr>
            <a:spLocks noGrp="1" noRot="1" noChangeArrowheads="1"/>
          </p:cNvSpPr>
          <p:nvPr>
            <p:ph type="title"/>
          </p:nvPr>
        </p:nvSpPr>
        <p:spPr/>
        <p:txBody>
          <a:bodyPr/>
          <a:lstStyle/>
          <a:p>
            <a:pPr algn="ctr" eaLnBrk="1" hangingPunct="1">
              <a:defRPr/>
            </a:pP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p:txBody>
      </p:sp>
      <p:sp>
        <p:nvSpPr>
          <p:cNvPr id="33795" name="Rectangle 3">
            <a:extLst>
              <a:ext uri="{FF2B5EF4-FFF2-40B4-BE49-F238E27FC236}">
                <a16:creationId xmlns:a16="http://schemas.microsoft.com/office/drawing/2014/main" id="{AC7CB69B-A0EB-7A34-1BE1-6EE4A389FB7B}"/>
              </a:ext>
            </a:extLst>
          </p:cNvPr>
          <p:cNvSpPr>
            <a:spLocks noGrp="1" noChangeArrowheads="1"/>
          </p:cNvSpPr>
          <p:nvPr>
            <p:ph idx="1"/>
          </p:nvPr>
        </p:nvSpPr>
        <p:spPr>
          <a:xfrm>
            <a:off x="623843" y="1371600"/>
            <a:ext cx="7886700" cy="4351338"/>
          </a:xfrm>
        </p:spPr>
        <p:txBody>
          <a:bodyPr>
            <a:noAutofit/>
          </a:bodyPr>
          <a:lstStyle/>
          <a:p>
            <a:pPr algn="just" eaLnBrk="1" hangingPunct="1">
              <a:lnSpc>
                <a:spcPct val="150000"/>
              </a:lnSpc>
            </a:pPr>
            <a:r>
              <a:rPr lang="en-US" altLang="en-US" sz="2200" b="0" dirty="0" err="1">
                <a:effectLst/>
                <a:latin typeface="Times New Roman" panose="02020603050405020304" pitchFamily="18" charset="0"/>
                <a:cs typeface="Times New Roman" panose="02020603050405020304" pitchFamily="18" charset="0"/>
              </a:rPr>
              <a:t>Hiếm</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thiếu</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các</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chế</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phẩm</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máu</a:t>
            </a:r>
            <a:r>
              <a:rPr lang="en-US" altLang="en-US" sz="2200" b="0" dirty="0">
                <a:effectLst/>
                <a:latin typeface="Times New Roman" panose="02020603050405020304" pitchFamily="18" charset="0"/>
                <a:cs typeface="Times New Roman" panose="02020603050405020304" pitchFamily="18" charset="0"/>
              </a:rPr>
              <a:t> ở </a:t>
            </a:r>
            <a:r>
              <a:rPr lang="en-US" altLang="en-US" sz="2200" b="0" dirty="0" err="1">
                <a:effectLst/>
                <a:latin typeface="Times New Roman" panose="02020603050405020304" pitchFamily="18" charset="0"/>
                <a:cs typeface="Times New Roman" panose="02020603050405020304" pitchFamily="18" charset="0"/>
              </a:rPr>
              <a:t>các</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tuyến</a:t>
            </a:r>
            <a:endParaRPr lang="en-US" altLang="en-US" sz="2200" b="0" dirty="0">
              <a:effectLst/>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200" b="0" dirty="0" err="1">
                <a:effectLst/>
                <a:latin typeface="Times New Roman" panose="02020603050405020304" pitchFamily="18" charset="0"/>
                <a:cs typeface="Times New Roman" panose="02020603050405020304" pitchFamily="18" charset="0"/>
              </a:rPr>
              <a:t>Áp</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lực</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từ</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phía</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gia</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đình</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bệnh</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nhân</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về</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chỉ</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định</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truyền</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tiểu</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cầu</a:t>
            </a:r>
            <a:endParaRPr lang="en-US" altLang="en-US" sz="2200" b="0" dirty="0">
              <a:effectLst/>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200" b="0" dirty="0" err="1">
                <a:effectLst/>
                <a:latin typeface="Times New Roman" panose="02020603050405020304" pitchFamily="18" charset="0"/>
                <a:cs typeface="Times New Roman" panose="02020603050405020304" pitchFamily="18" charset="0"/>
              </a:rPr>
              <a:t>Sốc</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phản</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vệ</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khi</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truyền</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các</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chế</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phẩm</a:t>
            </a:r>
            <a:r>
              <a:rPr lang="en-US" altLang="en-US" sz="2200" b="0" dirty="0">
                <a:effectLst/>
                <a:latin typeface="Times New Roman" panose="02020603050405020304" pitchFamily="18" charset="0"/>
                <a:cs typeface="Times New Roman" panose="02020603050405020304" pitchFamily="18" charset="0"/>
              </a:rPr>
              <a:t> </a:t>
            </a:r>
            <a:r>
              <a:rPr lang="en-US" altLang="en-US" sz="2200" b="0" dirty="0" err="1">
                <a:effectLst/>
                <a:latin typeface="Times New Roman" panose="02020603050405020304" pitchFamily="18" charset="0"/>
                <a:cs typeface="Times New Roman" panose="02020603050405020304" pitchFamily="18" charset="0"/>
              </a:rPr>
              <a:t>máu</a:t>
            </a:r>
            <a:endParaRPr lang="en-US" altLang="en-US" sz="2200" b="0" dirty="0">
              <a:effectLst/>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200" dirty="0" err="1">
                <a:latin typeface="Times New Roman" panose="02020603050405020304" pitchFamily="18" charset="0"/>
                <a:cs typeface="Times New Roman" panose="02020603050405020304" pitchFamily="18" charset="0"/>
              </a:rPr>
              <a:t>Sốt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endParaRPr lang="en-US" sz="22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endParaRPr lang="en-US" sz="22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máu</a:t>
            </a:r>
            <a:endParaRPr lang="en-US" sz="22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sốc</a:t>
            </a:r>
            <a:endParaRPr lang="en-US" sz="22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gan</a:t>
            </a:r>
            <a:endParaRPr lang="en-US" sz="2200" dirty="0">
              <a:latin typeface="Times New Roman" panose="02020603050405020304" pitchFamily="18" charset="0"/>
              <a:cs typeface="Times New Roman" panose="02020603050405020304" pitchFamily="18" charset="0"/>
            </a:endParaRPr>
          </a:p>
          <a:p>
            <a:pPr lvl="1" algn="just" eaLnBrk="1" hangingPunct="1">
              <a:lnSpc>
                <a:spcPct val="150000"/>
              </a:lnSpc>
              <a:defRPr/>
            </a:pPr>
            <a:r>
              <a:rPr lang="en-US" sz="2200" dirty="0" err="1">
                <a:latin typeface="Times New Roman" panose="02020603050405020304" pitchFamily="18" charset="0"/>
                <a:cs typeface="Times New Roman" panose="02020603050405020304" pitchFamily="18" charset="0"/>
              </a:rPr>
              <a:t>Khó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hữu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gan</a:t>
            </a:r>
            <a:endParaRPr lang="en-US" sz="2200" dirty="0">
              <a:latin typeface="Times New Roman" panose="02020603050405020304" pitchFamily="18" charset="0"/>
              <a:cs typeface="Times New Roman" panose="02020603050405020304" pitchFamily="18" charset="0"/>
            </a:endParaRPr>
          </a:p>
          <a:p>
            <a:pPr algn="just" eaLnBrk="1" hangingPunct="1">
              <a:lnSpc>
                <a:spcPct val="150000"/>
              </a:lnSpc>
            </a:pPr>
            <a:endParaRPr lang="en-US" altLang="en-US" sz="2200" b="0" dirty="0">
              <a:effectLst/>
              <a:latin typeface="Times New Roman" panose="02020603050405020304" pitchFamily="18" charset="0"/>
              <a:cs typeface="Times New Roman" panose="02020603050405020304" pitchFamily="18" charset="0"/>
            </a:endParaRPr>
          </a:p>
          <a:p>
            <a:pPr algn="just" eaLnBrk="1" hangingPunct="1">
              <a:lnSpc>
                <a:spcPct val="150000"/>
              </a:lnSpc>
            </a:pPr>
            <a:endParaRPr lang="en-US" altLang="en-US" sz="2200" b="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37E24170-5E0D-E3CC-32CF-A3C160F23FCD}"/>
              </a:ext>
            </a:extLst>
          </p:cNvPr>
          <p:cNvSpPr>
            <a:spLocks noGrp="1" noRot="1" noChangeArrowheads="1"/>
          </p:cNvSpPr>
          <p:nvPr>
            <p:ph type="title"/>
          </p:nvPr>
        </p:nvSpPr>
        <p:spPr/>
        <p:txBody>
          <a:bodyPr/>
          <a:lstStyle/>
          <a:p>
            <a:pPr algn="ctr" eaLnBrk="1" hangingPunct="1">
              <a:defRPr/>
            </a:pP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p:txBody>
      </p:sp>
      <p:sp>
        <p:nvSpPr>
          <p:cNvPr id="182275" name="Rectangle 3">
            <a:extLst>
              <a:ext uri="{FF2B5EF4-FFF2-40B4-BE49-F238E27FC236}">
                <a16:creationId xmlns:a16="http://schemas.microsoft.com/office/drawing/2014/main" id="{D2D27023-02A0-AAF1-83D6-6268A65053D1}"/>
              </a:ext>
            </a:extLst>
          </p:cNvPr>
          <p:cNvSpPr>
            <a:spLocks noGrp="1" noChangeArrowheads="1"/>
          </p:cNvSpPr>
          <p:nvPr>
            <p:ph idx="1"/>
          </p:nvPr>
        </p:nvSpPr>
        <p:spPr/>
        <p:txBody>
          <a:bodyPr>
            <a:normAutofit/>
          </a:bodyPr>
          <a:lstStyle/>
          <a:p>
            <a:pPr algn="just" eaLnBrk="1" hangingPunct="1">
              <a:defRPr/>
            </a:pPr>
            <a:r>
              <a:rPr lang="en-US" sz="3000" b="0" dirty="0" err="1">
                <a:effectLst/>
                <a:latin typeface="Times New Roman" panose="02020603050405020304" pitchFamily="18" charset="0"/>
                <a:cs typeface="Times New Roman" panose="02020603050405020304" pitchFamily="18" charset="0"/>
              </a:rPr>
              <a:t>Các</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kỹ</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thuật</a:t>
            </a:r>
            <a:r>
              <a:rPr lang="en-US" sz="3000" b="0" dirty="0">
                <a:effectLst/>
                <a:latin typeface="Times New Roman" panose="02020603050405020304" pitchFamily="18" charset="0"/>
                <a:cs typeface="Times New Roman" panose="02020603050405020304" pitchFamily="18" charset="0"/>
              </a:rPr>
              <a:t> can </a:t>
            </a:r>
            <a:r>
              <a:rPr lang="en-US" sz="3000" b="0" dirty="0" err="1">
                <a:effectLst/>
                <a:latin typeface="Times New Roman" panose="02020603050405020304" pitchFamily="18" charset="0"/>
                <a:cs typeface="Times New Roman" panose="02020603050405020304" pitchFamily="18" charset="0"/>
              </a:rPr>
              <a:t>thiệp</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xâm</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lấn</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thường</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dễ</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gây</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chảy</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máu</a:t>
            </a:r>
            <a:r>
              <a:rPr lang="en-US" sz="3000" b="0" dirty="0">
                <a:effectLst/>
                <a:latin typeface="Times New Roman" panose="02020603050405020304" pitchFamily="18" charset="0"/>
                <a:cs typeface="Times New Roman" panose="02020603050405020304" pitchFamily="18" charset="0"/>
              </a:rPr>
              <a:t> </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hạn</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chế</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triển</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khai</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đòi</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hỏi</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phương</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tiện</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và</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huấn</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luyện</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thành</a:t>
            </a:r>
            <a:r>
              <a:rPr lang="en-US" sz="3000" b="0" dirty="0">
                <a:effectLst/>
                <a:latin typeface="Times New Roman" panose="02020603050405020304" pitchFamily="18" charset="0"/>
                <a:cs typeface="Times New Roman" panose="02020603050405020304" pitchFamily="18" charset="0"/>
                <a:sym typeface="Wingdings" pitchFamily="2" charset="2"/>
              </a:rPr>
              <a:t> </a:t>
            </a:r>
            <a:r>
              <a:rPr lang="en-US" sz="3000" b="0" dirty="0" err="1">
                <a:effectLst/>
                <a:latin typeface="Times New Roman" panose="02020603050405020304" pitchFamily="18" charset="0"/>
                <a:cs typeface="Times New Roman" panose="02020603050405020304" pitchFamily="18" charset="0"/>
                <a:sym typeface="Wingdings" pitchFamily="2" charset="2"/>
              </a:rPr>
              <a:t>thạo</a:t>
            </a:r>
            <a:endParaRPr lang="en-US" sz="3000" b="0" dirty="0">
              <a:effectLst/>
              <a:latin typeface="Times New Roman" panose="02020603050405020304" pitchFamily="18" charset="0"/>
              <a:cs typeface="Times New Roman" panose="02020603050405020304" pitchFamily="18" charset="0"/>
              <a:sym typeface="Wingdings" pitchFamily="2" charset="2"/>
            </a:endParaRPr>
          </a:p>
          <a:p>
            <a:pPr lvl="1" algn="just" eaLnBrk="1" hangingPunct="1">
              <a:defRPr/>
            </a:pPr>
            <a:r>
              <a:rPr lang="en-US" sz="3000" dirty="0" err="1">
                <a:latin typeface="Times New Roman" panose="02020603050405020304" pitchFamily="18" charset="0"/>
                <a:cs typeface="Times New Roman" panose="02020603050405020304" pitchFamily="18" charset="0"/>
                <a:sym typeface="Wingdings" pitchFamily="2" charset="2"/>
              </a:rPr>
              <a:t>Đặt</a:t>
            </a:r>
            <a:r>
              <a:rPr lang="en-US" sz="3000" dirty="0">
                <a:latin typeface="Times New Roman" panose="02020603050405020304" pitchFamily="18" charset="0"/>
                <a:cs typeface="Times New Roman" panose="02020603050405020304" pitchFamily="18" charset="0"/>
                <a:sym typeface="Wingdings" pitchFamily="2" charset="2"/>
              </a:rPr>
              <a:t> catheter </a:t>
            </a:r>
            <a:r>
              <a:rPr lang="en-US" sz="3000" dirty="0" err="1">
                <a:latin typeface="Times New Roman" panose="02020603050405020304" pitchFamily="18" charset="0"/>
                <a:cs typeface="Times New Roman" panose="02020603050405020304" pitchFamily="18" charset="0"/>
                <a:sym typeface="Wingdings" pitchFamily="2" charset="2"/>
              </a:rPr>
              <a:t>tĩnh</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mạch</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trung</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tâm</a:t>
            </a:r>
            <a:endParaRPr lang="en-US" sz="3000" dirty="0">
              <a:latin typeface="Times New Roman" panose="02020603050405020304" pitchFamily="18" charset="0"/>
              <a:cs typeface="Times New Roman" panose="02020603050405020304" pitchFamily="18" charset="0"/>
              <a:sym typeface="Wingdings" pitchFamily="2" charset="2"/>
            </a:endParaRPr>
          </a:p>
          <a:p>
            <a:pPr lvl="1" algn="just" eaLnBrk="1" hangingPunct="1">
              <a:defRPr/>
            </a:pPr>
            <a:r>
              <a:rPr lang="en-US" sz="3000" dirty="0" err="1">
                <a:latin typeface="Times New Roman" panose="02020603050405020304" pitchFamily="18" charset="0"/>
                <a:cs typeface="Times New Roman" panose="02020603050405020304" pitchFamily="18" charset="0"/>
                <a:sym typeface="Wingdings" pitchFamily="2" charset="2"/>
              </a:rPr>
              <a:t>Huyết</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áp</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động</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mạch</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xâm</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lấn</a:t>
            </a:r>
            <a:endParaRPr lang="en-US" sz="3000" dirty="0">
              <a:latin typeface="Times New Roman" panose="02020603050405020304" pitchFamily="18" charset="0"/>
              <a:cs typeface="Times New Roman" panose="02020603050405020304" pitchFamily="18" charset="0"/>
              <a:sym typeface="Wingdings" pitchFamily="2" charset="2"/>
            </a:endParaRPr>
          </a:p>
          <a:p>
            <a:pPr lvl="1" algn="just" eaLnBrk="1" hangingPunct="1">
              <a:defRPr/>
            </a:pPr>
            <a:r>
              <a:rPr lang="en-US" sz="3000" dirty="0" err="1">
                <a:latin typeface="Times New Roman" panose="02020603050405020304" pitchFamily="18" charset="0"/>
                <a:cs typeface="Times New Roman" panose="02020603050405020304" pitchFamily="18" charset="0"/>
                <a:sym typeface="Wingdings" pitchFamily="2" charset="2"/>
              </a:rPr>
              <a:t>Dẫn</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lưu</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dịch</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màng</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phổi</a:t>
            </a:r>
            <a:endParaRPr lang="en-US" sz="3000" dirty="0">
              <a:latin typeface="Times New Roman" panose="02020603050405020304" pitchFamily="18" charset="0"/>
              <a:cs typeface="Times New Roman" panose="02020603050405020304" pitchFamily="18" charset="0"/>
              <a:sym typeface="Wingdings" pitchFamily="2" charset="2"/>
            </a:endParaRPr>
          </a:p>
          <a:p>
            <a:pPr lvl="1" algn="just" eaLnBrk="1" hangingPunct="1">
              <a:defRPr/>
            </a:pPr>
            <a:r>
              <a:rPr lang="en-US" sz="3000" dirty="0" err="1">
                <a:latin typeface="Times New Roman" panose="02020603050405020304" pitchFamily="18" charset="0"/>
                <a:cs typeface="Times New Roman" panose="02020603050405020304" pitchFamily="18" charset="0"/>
                <a:sym typeface="Wingdings" pitchFamily="2" charset="2"/>
              </a:rPr>
              <a:t>Đặt</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ống</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nội</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khí</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quản</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và</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thở</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máy</a:t>
            </a:r>
            <a:endParaRPr lang="en-US" sz="3000" dirty="0">
              <a:latin typeface="Times New Roman" panose="02020603050405020304" pitchFamily="18" charset="0"/>
              <a:cs typeface="Times New Roman" panose="02020603050405020304" pitchFamily="18" charset="0"/>
              <a:sym typeface="Wingdings" pitchFamily="2" charset="2"/>
            </a:endParaRPr>
          </a:p>
          <a:p>
            <a:pPr lvl="1" algn="just" eaLnBrk="1" hangingPunct="1">
              <a:defRPr/>
            </a:pPr>
            <a:r>
              <a:rPr lang="en-US" sz="3000" dirty="0" err="1">
                <a:latin typeface="Times New Roman" panose="02020603050405020304" pitchFamily="18" charset="0"/>
                <a:cs typeface="Times New Roman" panose="02020603050405020304" pitchFamily="18" charset="0"/>
                <a:sym typeface="Wingdings" pitchFamily="2" charset="2"/>
              </a:rPr>
              <a:t>Lọc</a:t>
            </a:r>
            <a:r>
              <a:rPr lang="en-US" sz="3000" dirty="0">
                <a:latin typeface="Times New Roman" panose="02020603050405020304" pitchFamily="18" charset="0"/>
                <a:cs typeface="Times New Roman" panose="02020603050405020304" pitchFamily="18" charset="0"/>
                <a:sym typeface="Wingdings" pitchFamily="2" charset="2"/>
              </a:rPr>
              <a:t> </a:t>
            </a:r>
            <a:r>
              <a:rPr lang="en-US" sz="3000" dirty="0" err="1">
                <a:latin typeface="Times New Roman" panose="02020603050405020304" pitchFamily="18" charset="0"/>
                <a:cs typeface="Times New Roman" panose="02020603050405020304" pitchFamily="18" charset="0"/>
                <a:sym typeface="Wingdings" pitchFamily="2" charset="2"/>
              </a:rPr>
              <a:t>máu</a:t>
            </a:r>
            <a:endParaRPr lang="en-US" sz="3000" dirty="0">
              <a:latin typeface="Times New Roman" panose="02020603050405020304" pitchFamily="18" charset="0"/>
              <a:cs typeface="Times New Roman" panose="02020603050405020304" pitchFamily="18" charset="0"/>
              <a:sym typeface="Wingdings" pitchFamily="2" charset="2"/>
            </a:endParaRPr>
          </a:p>
          <a:p>
            <a:pPr algn="just" eaLnBrk="1" hangingPunct="1">
              <a:defRPr/>
            </a:pPr>
            <a:endParaRPr lang="en-US" sz="3000" dirty="0">
              <a:latin typeface="Times New Roman" panose="02020603050405020304" pitchFamily="18" charset="0"/>
              <a:cs typeface="Times New Roman" panose="02020603050405020304" pitchFamily="18" charset="0"/>
              <a:sym typeface="Wingdings" pitchFamily="2" charset="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EFAEF71-1F35-5BB5-14B7-87170C0F5AC5}"/>
              </a:ext>
            </a:extLst>
          </p:cNvPr>
          <p:cNvSpPr>
            <a:spLocks noGrp="1" noChangeArrowheads="1"/>
          </p:cNvSpPr>
          <p:nvPr>
            <p:ph type="title"/>
          </p:nvPr>
        </p:nvSpPr>
        <p:spPr>
          <a:xfrm>
            <a:off x="457200" y="0"/>
            <a:ext cx="8229600" cy="1143000"/>
          </a:xfrm>
        </p:spPr>
        <p:txBody>
          <a:bodyPr/>
          <a:lstStyle/>
          <a:p>
            <a:pPr algn="ctr" eaLnBrk="1" hangingPunct="1">
              <a:defRPr/>
            </a:pPr>
            <a:r>
              <a:rPr lang="en-US" sz="3600" dirty="0">
                <a:latin typeface="Times New Roman" panose="02020603050405020304" pitchFamily="18" charset="0"/>
                <a:cs typeface="Times New Roman" panose="02020603050405020304" pitchFamily="18" charset="0"/>
              </a:rPr>
              <a:t>NGUYÊN NHÂN GÂY TỬ VONG</a:t>
            </a:r>
            <a:endParaRPr lang="vi-VN" altLang="en-US" sz="3600" dirty="0">
              <a:latin typeface="Times New Roman" panose="02020603050405020304" pitchFamily="18" charset="0"/>
              <a:cs typeface="Times New Roman" panose="02020603050405020304" pitchFamily="18" charset="0"/>
            </a:endParaRPr>
          </a:p>
        </p:txBody>
      </p:sp>
      <p:sp>
        <p:nvSpPr>
          <p:cNvPr id="36867" name="Rectangle 3">
            <a:extLst>
              <a:ext uri="{FF2B5EF4-FFF2-40B4-BE49-F238E27FC236}">
                <a16:creationId xmlns:a16="http://schemas.microsoft.com/office/drawing/2014/main" id="{06ACDC24-89EE-2429-FA97-2A5C93B053AB}"/>
              </a:ext>
            </a:extLst>
          </p:cNvPr>
          <p:cNvSpPr>
            <a:spLocks noGrp="1" noChangeArrowheads="1"/>
          </p:cNvSpPr>
          <p:nvPr>
            <p:ph idx="1"/>
          </p:nvPr>
        </p:nvSpPr>
        <p:spPr>
          <a:xfrm>
            <a:off x="457200" y="1066800"/>
            <a:ext cx="8229600" cy="5791200"/>
          </a:xfrm>
        </p:spPr>
        <p:txBody>
          <a:bodyPr/>
          <a:lstStyle/>
          <a:p>
            <a:pPr marL="0" indent="0">
              <a:lnSpc>
                <a:spcPct val="150000"/>
              </a:lnSpc>
              <a:buFontTx/>
              <a:buNone/>
              <a:defRPr/>
            </a:pPr>
            <a:r>
              <a:rPr lang="es-ES" sz="2400" b="0" dirty="0">
                <a:latin typeface="Times New Roman" panose="02020603050405020304" pitchFamily="18" charset="0"/>
                <a:cs typeface="Times New Roman" panose="02020603050405020304" pitchFamily="18" charset="0"/>
              </a:rPr>
              <a:t>1. </a:t>
            </a:r>
            <a:r>
              <a:rPr lang="es-ES" sz="2400" b="0" dirty="0" err="1">
                <a:latin typeface="Times New Roman" panose="02020603050405020304" pitchFamily="18" charset="0"/>
                <a:cs typeface="Times New Roman" panose="02020603050405020304" pitchFamily="18" charset="0"/>
              </a:rPr>
              <a:t>Hệ</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thống</a:t>
            </a:r>
            <a:r>
              <a:rPr lang="es-ES" sz="2400" b="0" dirty="0">
                <a:latin typeface="Times New Roman" panose="02020603050405020304" pitchFamily="18" charset="0"/>
                <a:cs typeface="Times New Roman" panose="02020603050405020304" pitchFamily="18" charset="0"/>
              </a:rPr>
              <a:t> y </a:t>
            </a:r>
            <a:r>
              <a:rPr lang="es-ES" sz="2400" b="0" dirty="0" err="1">
                <a:latin typeface="Times New Roman" panose="02020603050405020304" pitchFamily="18" charset="0"/>
                <a:cs typeface="Times New Roman" panose="02020603050405020304" pitchFamily="18" charset="0"/>
              </a:rPr>
              <a:t>tế</a:t>
            </a:r>
            <a:r>
              <a:rPr lang="es-ES" sz="2400" b="0" dirty="0">
                <a:latin typeface="Times New Roman" panose="02020603050405020304" pitchFamily="18" charset="0"/>
                <a:cs typeface="Times New Roman" panose="02020603050405020304" pitchFamily="18" charset="0"/>
              </a:rPr>
              <a:t>:</a:t>
            </a:r>
          </a:p>
          <a:p>
            <a:pPr marL="0" indent="0">
              <a:lnSpc>
                <a:spcPct val="150000"/>
              </a:lnSpc>
              <a:buFontTx/>
              <a:buNone/>
              <a:defRPr/>
            </a:pPr>
            <a:r>
              <a:rPr lang="vi-VN" sz="2400" b="0" dirty="0">
                <a:latin typeface="Times New Roman" panose="02020603050405020304" pitchFamily="18" charset="0"/>
                <a:cs typeface="Times New Roman" panose="02020603050405020304" pitchFamily="18" charset="0"/>
              </a:rPr>
              <a:t>- Chậm trễ trong chẩn đoán, đặc biệt thoát huyết tương</a:t>
            </a:r>
          </a:p>
          <a:p>
            <a:pPr marL="0" indent="0">
              <a:lnSpc>
                <a:spcPct val="150000"/>
              </a:lnSpc>
              <a:buFontTx/>
              <a:buNone/>
              <a:defRPr/>
            </a:pPr>
            <a:r>
              <a:rPr lang="vi-VN" sz="2400" b="0" dirty="0">
                <a:latin typeface="Times New Roman" panose="02020603050405020304" pitchFamily="18" charset="0"/>
                <a:cs typeface="Times New Roman" panose="02020603050405020304" pitchFamily="18" charset="0"/>
              </a:rPr>
              <a:t>- Thiếu hướng dẫn điều trị chuẩn</a:t>
            </a:r>
          </a:p>
          <a:p>
            <a:pPr marL="0" indent="0">
              <a:lnSpc>
                <a:spcPct val="150000"/>
              </a:lnSpc>
              <a:buFontTx/>
              <a:buNone/>
              <a:defRPr/>
            </a:pPr>
            <a:r>
              <a:rPr lang="vi-VN" sz="2400" b="0" dirty="0">
                <a:latin typeface="Times New Roman" panose="02020603050405020304" pitchFamily="18" charset="0"/>
                <a:cs typeface="Times New Roman" panose="02020603050405020304" pitchFamily="18" charset="0"/>
              </a:rPr>
              <a:t>- Thiếu phương tiện (máy đo hematocrit tại chỗ, thiếu dịch keo)</a:t>
            </a:r>
          </a:p>
          <a:p>
            <a:pPr marL="0" indent="0">
              <a:lnSpc>
                <a:spcPct val="150000"/>
              </a:lnSpc>
              <a:buFontTx/>
              <a:buNone/>
              <a:defRPr/>
            </a:pPr>
            <a:r>
              <a:rPr lang="vi-VN" sz="2400" b="0" dirty="0">
                <a:latin typeface="Times New Roman" panose="02020603050405020304" pitchFamily="18" charset="0"/>
                <a:cs typeface="Times New Roman" panose="02020603050405020304" pitchFamily="18" charset="0"/>
              </a:rPr>
              <a:t>- Tổ chức đơn vị điều trị SXH Dengue chưa tốt</a:t>
            </a:r>
          </a:p>
          <a:p>
            <a:pPr marL="0" indent="0">
              <a:lnSpc>
                <a:spcPct val="150000"/>
              </a:lnSpc>
              <a:buFontTx/>
              <a:buNone/>
              <a:defRPr/>
            </a:pPr>
            <a:r>
              <a:rPr lang="vi-VN" sz="2400" b="0" dirty="0">
                <a:latin typeface="Times New Roman" panose="02020603050405020304" pitchFamily="18" charset="0"/>
                <a:cs typeface="Times New Roman" panose="02020603050405020304" pitchFamily="18" charset="0"/>
              </a:rPr>
              <a:t>2. Bệnh nhân và gia đình:</a:t>
            </a:r>
          </a:p>
          <a:p>
            <a:pPr marL="0" indent="0">
              <a:lnSpc>
                <a:spcPct val="150000"/>
              </a:lnSpc>
              <a:buFontTx/>
              <a:buNone/>
              <a:defRPr/>
            </a:pPr>
            <a:r>
              <a:rPr lang="vi-VN" sz="2400" b="0" dirty="0">
                <a:latin typeface="Times New Roman" panose="02020603050405020304" pitchFamily="18" charset="0"/>
                <a:cs typeface="Times New Roman" panose="02020603050405020304" pitchFamily="18" charset="0"/>
              </a:rPr>
              <a:t>- Tự điều trị bằng những thuốc không thích hợp</a:t>
            </a:r>
          </a:p>
          <a:p>
            <a:pPr marL="0" indent="0">
              <a:lnSpc>
                <a:spcPct val="150000"/>
              </a:lnSpc>
              <a:buFontTx/>
              <a:buNone/>
              <a:defRPr/>
            </a:pPr>
            <a:r>
              <a:rPr lang="vi-VN" sz="2400" b="0" dirty="0">
                <a:latin typeface="Times New Roman" panose="02020603050405020304" pitchFamily="18" charset="0"/>
                <a:cs typeface="Times New Roman" panose="02020603050405020304" pitchFamily="18" charset="0"/>
              </a:rPr>
              <a:t>- Chậm trễ trong việc đưa người bệnh nhập viện	</a:t>
            </a:r>
          </a:p>
          <a:p>
            <a:pPr marL="0" indent="0">
              <a:lnSpc>
                <a:spcPct val="150000"/>
              </a:lnSpc>
              <a:buFontTx/>
              <a:buNone/>
              <a:defRPr/>
            </a:pPr>
            <a:endParaRPr lang="vi-VN" sz="2400" b="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593E73C-7077-93C3-E5B5-406D9834FE37}"/>
              </a:ext>
            </a:extLst>
          </p:cNvPr>
          <p:cNvSpPr>
            <a:spLocks noGrp="1" noChangeArrowheads="1"/>
          </p:cNvSpPr>
          <p:nvPr>
            <p:ph type="title"/>
          </p:nvPr>
        </p:nvSpPr>
        <p:spPr>
          <a:xfrm>
            <a:off x="457200" y="0"/>
            <a:ext cx="8229600" cy="1143000"/>
          </a:xfrm>
        </p:spPr>
        <p:txBody>
          <a:bodyPr/>
          <a:lstStyle/>
          <a:p>
            <a:pPr algn="ctr" eaLnBrk="1" hangingPunct="1">
              <a:defRPr/>
            </a:pPr>
            <a:r>
              <a:rPr lang="en-US" sz="3600" dirty="0">
                <a:latin typeface="Times New Roman" panose="02020603050405020304" pitchFamily="18" charset="0"/>
                <a:cs typeface="Times New Roman" panose="02020603050405020304" pitchFamily="18" charset="0"/>
              </a:rPr>
              <a:t>NGUYÊN NHÂN GÂY TỬ VONG</a:t>
            </a:r>
            <a:endParaRPr lang="vi-VN" altLang="en-US" sz="3600" dirty="0">
              <a:latin typeface="Times New Roman" panose="02020603050405020304" pitchFamily="18" charset="0"/>
              <a:cs typeface="Times New Roman" panose="02020603050405020304" pitchFamily="18" charset="0"/>
            </a:endParaRPr>
          </a:p>
        </p:txBody>
      </p:sp>
      <p:sp>
        <p:nvSpPr>
          <p:cNvPr id="36867" name="Rectangle 3">
            <a:extLst>
              <a:ext uri="{FF2B5EF4-FFF2-40B4-BE49-F238E27FC236}">
                <a16:creationId xmlns:a16="http://schemas.microsoft.com/office/drawing/2014/main" id="{10A378A1-CE2B-5F4B-A159-ABC7316CC053}"/>
              </a:ext>
            </a:extLst>
          </p:cNvPr>
          <p:cNvSpPr>
            <a:spLocks noGrp="1" noChangeArrowheads="1"/>
          </p:cNvSpPr>
          <p:nvPr>
            <p:ph idx="1"/>
          </p:nvPr>
        </p:nvSpPr>
        <p:spPr>
          <a:xfrm>
            <a:off x="457200" y="1066800"/>
            <a:ext cx="8229600" cy="5791200"/>
          </a:xfrm>
        </p:spPr>
        <p:txBody>
          <a:bodyPr/>
          <a:lstStyle/>
          <a:p>
            <a:pPr marL="0" indent="0">
              <a:lnSpc>
                <a:spcPct val="150000"/>
              </a:lnSpc>
              <a:buFontTx/>
              <a:buNone/>
              <a:defRPr/>
            </a:pPr>
            <a:r>
              <a:rPr lang="en-US" sz="2400" b="0" dirty="0">
                <a:latin typeface="Times New Roman" panose="02020603050405020304" pitchFamily="18" charset="0"/>
                <a:cs typeface="Times New Roman" panose="02020603050405020304" pitchFamily="18" charset="0"/>
              </a:rPr>
              <a:t>3.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nguyên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nhân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chính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tử</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vong</a:t>
            </a:r>
            <a:r>
              <a:rPr lang="en-US" sz="2400" b="0" dirty="0">
                <a:latin typeface="Times New Roman" panose="02020603050405020304" pitchFamily="18" charset="0"/>
                <a:cs typeface="Times New Roman" panose="02020603050405020304" pitchFamily="18" charset="0"/>
              </a:rPr>
              <a:t>:</a:t>
            </a:r>
          </a:p>
          <a:p>
            <a:pPr marL="0" indent="0">
              <a:lnSpc>
                <a:spcPct val="150000"/>
              </a:lnSpc>
              <a:buFontTx/>
              <a:buNone/>
              <a:defRPr/>
            </a:pP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Sốc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kéo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dài</a:t>
            </a:r>
            <a:endParaRPr lang="en-US" sz="2400" b="0" dirty="0">
              <a:latin typeface="Times New Roman" panose="02020603050405020304" pitchFamily="18" charset="0"/>
              <a:cs typeface="Times New Roman" panose="02020603050405020304" pitchFamily="18" charset="0"/>
            </a:endParaRPr>
          </a:p>
          <a:p>
            <a:pPr marL="0" indent="0">
              <a:lnSpc>
                <a:spcPct val="150000"/>
              </a:lnSpc>
              <a:buFontTx/>
              <a:buNone/>
              <a:defRPr/>
            </a:pP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Truyền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dịch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quá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mức</a:t>
            </a:r>
            <a:endParaRPr lang="en-US" sz="2400" b="0" dirty="0">
              <a:latin typeface="Times New Roman" panose="02020603050405020304" pitchFamily="18" charset="0"/>
              <a:cs typeface="Times New Roman" panose="02020603050405020304" pitchFamily="18" charset="0"/>
            </a:endParaRPr>
          </a:p>
          <a:p>
            <a:pPr marL="0" indent="0">
              <a:lnSpc>
                <a:spcPct val="150000"/>
              </a:lnSpc>
              <a:buFontTx/>
              <a:buNone/>
              <a:defRPr/>
            </a:pP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Chảy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máu</a:t>
            </a:r>
            <a:r>
              <a:rPr lang="en-US" sz="2400" b="0" dirty="0">
                <a:latin typeface="Times New Roman" panose="02020603050405020304" pitchFamily="18" charset="0"/>
                <a:cs typeface="Times New Roman" panose="02020603050405020304" pitchFamily="18" charset="0"/>
              </a:rPr>
              <a:t> ồ </a:t>
            </a:r>
            <a:r>
              <a:rPr lang="en-US" sz="2400" b="0" dirty="0" err="1">
                <a:latin typeface="Times New Roman" panose="02020603050405020304" pitchFamily="18" charset="0"/>
                <a:cs typeface="Times New Roman" panose="02020603050405020304" pitchFamily="18" charset="0"/>
              </a:rPr>
              <a:t>ạt</a:t>
            </a:r>
            <a:endParaRPr lang="en-US" sz="2400" b="0" dirty="0">
              <a:latin typeface="Times New Roman" panose="02020603050405020304" pitchFamily="18" charset="0"/>
              <a:cs typeface="Times New Roman" panose="02020603050405020304" pitchFamily="18" charset="0"/>
            </a:endParaRPr>
          </a:p>
          <a:p>
            <a:pPr marL="0" indent="0">
              <a:lnSpc>
                <a:spcPct val="150000"/>
              </a:lnSpc>
              <a:buFontTx/>
              <a:buNone/>
              <a:defRPr/>
            </a:pPr>
            <a:r>
              <a:rPr lang="vi-VN" sz="2400" b="0" dirty="0">
                <a:latin typeface="Times New Roman" panose="02020603050405020304" pitchFamily="18" charset="0"/>
                <a:cs typeface="Times New Roman" panose="02020603050405020304" pitchFamily="18" charset="0"/>
              </a:rPr>
              <a:t>- Các biểu hiện bất thường khác</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C3F5A51-E589-24F5-CE1D-9940B2E0E20D}"/>
              </a:ext>
            </a:extLst>
          </p:cNvPr>
          <p:cNvSpPr>
            <a:spLocks noGrp="1"/>
          </p:cNvSpPr>
          <p:nvPr>
            <p:ph type="title"/>
          </p:nvPr>
        </p:nvSpPr>
        <p:spPr>
          <a:xfrm>
            <a:off x="1150938" y="304800"/>
            <a:ext cx="7793037" cy="762000"/>
          </a:xfrm>
        </p:spPr>
        <p:txBody>
          <a:bodyPr/>
          <a:lstStyle/>
          <a:p>
            <a:pPr algn="ctr">
              <a:defRPr/>
            </a:pP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endParaRPr lang="en-US" sz="3200" dirty="0">
              <a:latin typeface="Times New Roman" panose="02020603050405020304" pitchFamily="18" charset="0"/>
              <a:cs typeface="Times New Roman" panose="02020603050405020304" pitchFamily="18" charset="0"/>
            </a:endParaRPr>
          </a:p>
        </p:txBody>
      </p:sp>
      <p:sp>
        <p:nvSpPr>
          <p:cNvPr id="38915" name="Content Placeholder 2">
            <a:extLst>
              <a:ext uri="{FF2B5EF4-FFF2-40B4-BE49-F238E27FC236}">
                <a16:creationId xmlns:a16="http://schemas.microsoft.com/office/drawing/2014/main" id="{13BEB5C9-ADF2-B022-361D-25BFB64D077F}"/>
              </a:ext>
            </a:extLst>
          </p:cNvPr>
          <p:cNvSpPr>
            <a:spLocks noGrp="1"/>
          </p:cNvSpPr>
          <p:nvPr>
            <p:ph idx="1"/>
          </p:nvPr>
        </p:nvSpPr>
        <p:spPr>
          <a:xfrm>
            <a:off x="381000" y="990600"/>
            <a:ext cx="8382000" cy="4303713"/>
          </a:xfrm>
        </p:spPr>
        <p:txBody>
          <a:bodyPr>
            <a:noAutofit/>
          </a:bodyPr>
          <a:lstStyle/>
          <a:p>
            <a:pPr marL="0" indent="0" algn="just">
              <a:buFont typeface="Wingdings" panose="05000000000000000000" pitchFamily="2" charset="2"/>
              <a:buNone/>
            </a:pPr>
            <a:r>
              <a:rPr lang="en-US" altLang="en-US" sz="2400" dirty="0" err="1">
                <a:effectLst/>
                <a:latin typeface="Times New Roman" panose="02020603050405020304" pitchFamily="18" charset="0"/>
                <a:cs typeface="Times New Roman" panose="02020603050405020304" pitchFamily="18" charset="0"/>
              </a:rPr>
              <a:t>Công</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tác</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tổ</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chức</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thu</a:t>
            </a:r>
            <a:r>
              <a:rPr lang="en-US" altLang="en-US" sz="2400" dirty="0">
                <a:effectLst/>
                <a:latin typeface="Times New Roman" panose="02020603050405020304" pitchFamily="18" charset="0"/>
                <a:cs typeface="Times New Roman" panose="02020603050405020304" pitchFamily="18" charset="0"/>
              </a:rPr>
              <a:t> dung </a:t>
            </a:r>
            <a:r>
              <a:rPr lang="en-US" altLang="en-US" sz="2400" dirty="0" err="1">
                <a:effectLst/>
                <a:latin typeface="Times New Roman" panose="02020603050405020304" pitchFamily="18" charset="0"/>
                <a:cs typeface="Times New Roman" panose="02020603050405020304" pitchFamily="18" charset="0"/>
              </a:rPr>
              <a:t>tiếp</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nhận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và</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điều</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trị</a:t>
            </a:r>
            <a:r>
              <a:rPr lang="en-US" altLang="en-US" sz="2400" dirty="0">
                <a:effectLst/>
                <a:latin typeface="Times New Roman" panose="02020603050405020304" pitchFamily="18" charset="0"/>
                <a:cs typeface="Times New Roman" panose="02020603050405020304" pitchFamily="18" charset="0"/>
              </a:rPr>
              <a:t> BN </a:t>
            </a:r>
            <a:r>
              <a:rPr lang="en-US" altLang="en-US" sz="2400" dirty="0" err="1">
                <a:effectLst/>
                <a:latin typeface="Times New Roman" panose="02020603050405020304" pitchFamily="18" charset="0"/>
                <a:cs typeface="Times New Roman" panose="02020603050405020304" pitchFamily="18" charset="0"/>
              </a:rPr>
              <a:t>sốt</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XH</a:t>
            </a:r>
            <a:r>
              <a:rPr lang="en-US" altLang="en-US" sz="2400" dirty="0">
                <a:effectLst/>
                <a:latin typeface="Times New Roman" panose="02020603050405020304" pitchFamily="18" charset="0"/>
                <a:cs typeface="Times New Roman" panose="02020603050405020304" pitchFamily="18" charset="0"/>
              </a:rPr>
              <a:t> Dengue: </a:t>
            </a:r>
          </a:p>
          <a:p>
            <a:pPr marL="0" indent="0" algn="just">
              <a:buFont typeface="Wingdings" panose="05000000000000000000" pitchFamily="2" charset="2"/>
              <a:buNone/>
            </a:pPr>
            <a:r>
              <a:rPr lang="en-US" altLang="en-US" sz="2400" b="0" dirty="0">
                <a:effectLst/>
                <a:latin typeface="Times New Roman" panose="02020603050405020304" pitchFamily="18" charset="0"/>
                <a:cs typeface="Times New Roman" panose="02020603050405020304" pitchFamily="18" charset="0"/>
              </a:rPr>
              <a:t>- Khi </a:t>
            </a:r>
            <a:r>
              <a:rPr lang="en-US" altLang="en-US" sz="2400" b="0" dirty="0" err="1">
                <a:effectLst/>
                <a:latin typeface="Times New Roman" panose="02020603050405020304" pitchFamily="18" charset="0"/>
                <a:cs typeface="Times New Roman" panose="02020603050405020304" pitchFamily="18" charset="0"/>
              </a:rPr>
              <a:t>dịch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SXH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lan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rộng</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số</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bệnh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nhân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tăng</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đột</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biến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các</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bệnh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viện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đa</a:t>
            </a:r>
            <a:r>
              <a:rPr lang="en-US" altLang="en-US" sz="2400" b="0" dirty="0">
                <a:effectLst/>
                <a:latin typeface="Times New Roman" panose="02020603050405020304" pitchFamily="18" charset="0"/>
                <a:cs typeface="Times New Roman" panose="02020603050405020304" pitchFamily="18" charset="0"/>
              </a:rPr>
              <a:t> khoa </a:t>
            </a:r>
            <a:r>
              <a:rPr lang="en-US" altLang="en-US" sz="2400" b="0" dirty="0" err="1">
                <a:effectLst/>
                <a:latin typeface="Times New Roman" panose="02020603050405020304" pitchFamily="18" charset="0"/>
                <a:cs typeface="Times New Roman" panose="02020603050405020304" pitchFamily="18" charset="0"/>
              </a:rPr>
              <a:t>cần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triển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khai</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thêm</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các</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đơn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vị</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điều</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trị</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mới</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điều</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trị</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tích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cực</a:t>
            </a:r>
            <a:r>
              <a:rPr lang="en-US" altLang="en-US" sz="2400" b="0" dirty="0">
                <a:effectLst/>
                <a:latin typeface="Times New Roman" panose="02020603050405020304" pitchFamily="18" charset="0"/>
                <a:cs typeface="Times New Roman" panose="02020603050405020304" pitchFamily="18" charset="0"/>
              </a:rPr>
              <a:t>, khoa </a:t>
            </a:r>
            <a:r>
              <a:rPr lang="en-US" altLang="en-US" sz="2400" b="0" dirty="0" err="1">
                <a:effectLst/>
                <a:latin typeface="Times New Roman" panose="02020603050405020304" pitchFamily="18" charset="0"/>
                <a:cs typeface="Times New Roman" panose="02020603050405020304" pitchFamily="18" charset="0"/>
              </a:rPr>
              <a:t>nội</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điều</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trị</a:t>
            </a:r>
            <a:r>
              <a:rPr lang="en-US" altLang="en-US" sz="2400" b="0" dirty="0">
                <a:effectLst/>
                <a:latin typeface="Times New Roman" panose="02020603050405020304" pitchFamily="18" charset="0"/>
                <a:cs typeface="Times New Roman" panose="02020603050405020304" pitchFamily="18" charset="0"/>
              </a:rPr>
              <a:t> ban </a:t>
            </a:r>
            <a:r>
              <a:rPr lang="en-US" altLang="en-US" sz="2400" b="0" dirty="0" err="1">
                <a:effectLst/>
                <a:latin typeface="Times New Roman" panose="02020603050405020304" pitchFamily="18" charset="0"/>
                <a:cs typeface="Times New Roman" panose="02020603050405020304" pitchFamily="18" charset="0"/>
              </a:rPr>
              <a:t>ngày</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để</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giảm</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tải</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cho</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chuyên</a:t>
            </a:r>
            <a:r>
              <a:rPr lang="en-US" altLang="en-US" sz="2400" b="0" dirty="0">
                <a:effectLst/>
                <a:latin typeface="Times New Roman" panose="02020603050405020304" pitchFamily="18" charset="0"/>
                <a:cs typeface="Times New Roman" panose="02020603050405020304" pitchFamily="18" charset="0"/>
              </a:rPr>
              <a:t> khoa </a:t>
            </a:r>
            <a:r>
              <a:rPr lang="en-US" altLang="en-US" sz="2400" b="0" dirty="0" err="1">
                <a:effectLst/>
                <a:latin typeface="Times New Roman" panose="02020603050405020304" pitchFamily="18" charset="0"/>
                <a:cs typeface="Times New Roman" panose="02020603050405020304" pitchFamily="18" charset="0"/>
              </a:rPr>
              <a:t>truyền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nhiễm</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và</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nhi</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Các</a:t>
            </a:r>
            <a:r>
              <a:rPr lang="en-US" altLang="en-US" sz="2400" b="0" dirty="0">
                <a:effectLst/>
                <a:latin typeface="Times New Roman" panose="02020603050405020304" pitchFamily="18" charset="0"/>
                <a:cs typeface="Times New Roman" panose="02020603050405020304" pitchFamily="18" charset="0"/>
              </a:rPr>
              <a:t> khoa </a:t>
            </a:r>
            <a:r>
              <a:rPr lang="en-US" altLang="en-US" sz="2400" b="0" dirty="0" err="1">
                <a:effectLst/>
                <a:latin typeface="Times New Roman" panose="02020603050405020304" pitchFamily="18" charset="0"/>
                <a:cs typeface="Times New Roman" panose="02020603050405020304" pitchFamily="18" charset="0"/>
              </a:rPr>
              <a:t>phòng</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liên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quan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phải</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phối</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hợp</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giúp</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đỡ</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kể</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cả</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về</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nhân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lực</a:t>
            </a:r>
            <a:r>
              <a:rPr lang="en-US" altLang="en-US" sz="2400" b="0" dirty="0">
                <a:effectLst/>
                <a:latin typeface="Times New Roman" panose="02020603050405020304" pitchFamily="18" charset="0"/>
                <a:cs typeface="Times New Roman" panose="02020603050405020304" pitchFamily="18" charset="0"/>
              </a:rPr>
              <a:t>.</a:t>
            </a:r>
          </a:p>
          <a:p>
            <a:pPr marL="0" indent="0" algn="just" eaLnBrk="1" hangingPunct="1">
              <a:buFont typeface="Wingdings" panose="05000000000000000000" pitchFamily="2" charset="2"/>
              <a:buNone/>
            </a:pP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Về</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tổ</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chức</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phòng</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khám</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Tăng</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cường</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số</a:t>
            </a:r>
            <a:r>
              <a:rPr lang="en-US" altLang="en-US" sz="2400" b="0" dirty="0">
                <a:effectLst/>
                <a:latin typeface="Times New Roman" panose="02020603050405020304" pitchFamily="18" charset="0"/>
                <a:cs typeface="Times New Roman" panose="02020603050405020304" pitchFamily="18" charset="0"/>
              </a:rPr>
              <a:t> PK </a:t>
            </a:r>
            <a:r>
              <a:rPr lang="en-US" altLang="en-US" sz="2400" b="0" dirty="0" err="1">
                <a:effectLst/>
                <a:latin typeface="Times New Roman" panose="02020603050405020304" pitchFamily="18" charset="0"/>
                <a:cs typeface="Times New Roman" panose="02020603050405020304" pitchFamily="18" charset="0"/>
              </a:rPr>
              <a:t>Truyền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nhiễm</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và</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nhân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lực</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nhằm</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Khám</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sơ</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bộ</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phân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biệt</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SXH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với</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các</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bệnh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cấp</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tính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khác</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tránh</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bỏ</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sót</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phát</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hiện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sớm</a:t>
            </a:r>
            <a:r>
              <a:rPr lang="en-US" altLang="en-US" sz="2400" b="0" dirty="0">
                <a:effectLst/>
                <a:latin typeface="Times New Roman" panose="02020603050405020304" pitchFamily="18" charset="0"/>
                <a:cs typeface="Times New Roman" panose="02020603050405020304" pitchFamily="18" charset="0"/>
              </a:rPr>
              <a:t> ca </a:t>
            </a:r>
            <a:r>
              <a:rPr lang="en-US" altLang="en-US" sz="2400" b="0" dirty="0" err="1">
                <a:effectLst/>
                <a:latin typeface="Times New Roman" panose="02020603050405020304" pitchFamily="18" charset="0"/>
                <a:cs typeface="Times New Roman" panose="02020603050405020304" pitchFamily="18" charset="0"/>
              </a:rPr>
              <a:t>nặng</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để</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cho</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nhập</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viện</a:t>
            </a:r>
            <a:r>
              <a:rPr lang="en-US" altLang="en-US" sz="2400" b="0" dirty="0">
                <a:effectLst/>
                <a:latin typeface="Times New Roman" panose="02020603050405020304" pitchFamily="18" charset="0"/>
                <a:cs typeface="Times New Roman" panose="02020603050405020304" pitchFamily="18" charset="0"/>
              </a:rPr>
              <a:t> </a:t>
            </a:r>
            <a:r>
              <a:rPr lang="en-US" altLang="en-US" sz="2400" b="0" dirty="0" err="1">
                <a:effectLst/>
                <a:latin typeface="Times New Roman" panose="02020603050405020304" pitchFamily="18" charset="0"/>
                <a:cs typeface="Times New Roman" panose="02020603050405020304" pitchFamily="18" charset="0"/>
              </a:rPr>
              <a:t>ngay</a:t>
            </a:r>
            <a:r>
              <a:rPr lang="en-US" altLang="en-US" sz="2400" b="0" dirty="0">
                <a:effectLst/>
                <a:latin typeface="Times New Roman" panose="02020603050405020304" pitchFamily="18" charset="0"/>
                <a:cs typeface="Times New Roman" panose="02020603050405020304" pitchFamily="18" charset="0"/>
              </a:rPr>
              <a:t>.</a:t>
            </a:r>
          </a:p>
          <a:p>
            <a:pPr marL="0" lvl="1" indent="0" algn="just" eaLnBrk="1" hangingPunct="1">
              <a:buFont typeface="Wingdings" panose="05000000000000000000" pitchFamily="2" charset="2"/>
              <a:buNone/>
            </a:pP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Có</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quy</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trình</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hướng</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dẫn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phân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loại</a:t>
            </a:r>
            <a:r>
              <a:rPr lang="en-US" altLang="en-US" sz="2400" dirty="0">
                <a:effectLst/>
                <a:latin typeface="Times New Roman" panose="02020603050405020304" pitchFamily="18" charset="0"/>
                <a:cs typeface="Times New Roman" panose="02020603050405020304" pitchFamily="18" charset="0"/>
              </a:rPr>
              <a:t> BN </a:t>
            </a:r>
            <a:r>
              <a:rPr lang="en-US" altLang="en-US" sz="2400" dirty="0" err="1">
                <a:effectLst/>
                <a:latin typeface="Times New Roman" panose="02020603050405020304" pitchFamily="18" charset="0"/>
                <a:cs typeface="Times New Roman" panose="02020603050405020304" pitchFamily="18" charset="0"/>
              </a:rPr>
              <a:t>để</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tránh</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ùn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tắc</a:t>
            </a:r>
            <a:r>
              <a:rPr lang="en-US" altLang="en-US" sz="2400" dirty="0">
                <a:effectLst/>
                <a:latin typeface="Times New Roman" panose="02020603050405020304" pitchFamily="18" charset="0"/>
                <a:cs typeface="Times New Roman" panose="02020603050405020304" pitchFamily="18" charset="0"/>
              </a:rPr>
              <a:t>. XD </a:t>
            </a:r>
            <a:r>
              <a:rPr lang="en-US" altLang="en-US" sz="2400" dirty="0" err="1">
                <a:effectLst/>
                <a:latin typeface="Times New Roman" panose="02020603050405020304" pitchFamily="18" charset="0"/>
                <a:cs typeface="Times New Roman" panose="02020603050405020304" pitchFamily="18" charset="0"/>
              </a:rPr>
              <a:t>tờ</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rơi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phát</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cho</a:t>
            </a:r>
            <a:r>
              <a:rPr lang="en-US" altLang="en-US" sz="2400" dirty="0">
                <a:effectLst/>
                <a:latin typeface="Times New Roman" panose="02020603050405020304" pitchFamily="18" charset="0"/>
                <a:cs typeface="Times New Roman" panose="02020603050405020304" pitchFamily="18" charset="0"/>
              </a:rPr>
              <a:t> BN </a:t>
            </a:r>
            <a:r>
              <a:rPr lang="en-US" altLang="en-US" sz="2400" dirty="0" err="1">
                <a:effectLst/>
                <a:latin typeface="Times New Roman" panose="02020603050405020304" pitchFamily="18" charset="0"/>
                <a:cs typeface="Times New Roman" panose="02020603050405020304" pitchFamily="18" charset="0"/>
              </a:rPr>
              <a:t>đến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khám</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để</a:t>
            </a:r>
            <a:r>
              <a:rPr lang="en-US" altLang="en-US" sz="2400" dirty="0">
                <a:effectLst/>
                <a:latin typeface="Times New Roman" panose="02020603050405020304" pitchFamily="18" charset="0"/>
                <a:cs typeface="Times New Roman" panose="02020603050405020304" pitchFamily="18" charset="0"/>
              </a:rPr>
              <a:t> BN </a:t>
            </a:r>
            <a:r>
              <a:rPr lang="en-US" altLang="en-US" sz="2400" dirty="0" err="1">
                <a:effectLst/>
                <a:latin typeface="Times New Roman" panose="02020603050405020304" pitchFamily="18" charset="0"/>
                <a:cs typeface="Times New Roman" panose="02020603050405020304" pitchFamily="18" charset="0"/>
              </a:rPr>
              <a:t>yên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tâm</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tránh</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quá</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tải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cho</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điều</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trị</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nội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trú</a:t>
            </a:r>
            <a:r>
              <a:rPr lang="en-US" altLang="en-US" sz="2400" dirty="0">
                <a:effectLst/>
                <a:latin typeface="Times New Roman" panose="02020603050405020304" pitchFamily="18" charset="0"/>
                <a:cs typeface="Times New Roman" panose="02020603050405020304" pitchFamily="18" charset="0"/>
              </a:rPr>
              <a:t>.</a:t>
            </a:r>
          </a:p>
          <a:p>
            <a:pPr marL="0" lvl="1" indent="0" algn="just" eaLnBrk="1" hangingPunct="1">
              <a:buFont typeface="Wingdings" panose="05000000000000000000" pitchFamily="2" charset="2"/>
              <a:buNone/>
            </a:pP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Kết</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hợp</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tốt</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giữa</a:t>
            </a:r>
            <a:r>
              <a:rPr lang="en-US" altLang="en-US" sz="2400" dirty="0">
                <a:effectLst/>
                <a:latin typeface="Times New Roman" panose="02020603050405020304" pitchFamily="18" charset="0"/>
                <a:cs typeface="Times New Roman" panose="02020603050405020304" pitchFamily="18" charset="0"/>
              </a:rPr>
              <a:t> khoa </a:t>
            </a:r>
            <a:r>
              <a:rPr lang="en-US" altLang="en-US" sz="2400" dirty="0" err="1">
                <a:effectLst/>
                <a:latin typeface="Times New Roman" panose="02020603050405020304" pitchFamily="18" charset="0"/>
                <a:cs typeface="Times New Roman" panose="02020603050405020304" pitchFamily="18" charset="0"/>
              </a:rPr>
              <a:t>xét</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nghiệm</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và</a:t>
            </a:r>
            <a:r>
              <a:rPr lang="en-US" altLang="en-US" sz="2400" dirty="0">
                <a:effectLst/>
                <a:latin typeface="Times New Roman" panose="02020603050405020304" pitchFamily="18" charset="0"/>
                <a:cs typeface="Times New Roman" panose="02020603050405020304" pitchFamily="18" charset="0"/>
              </a:rPr>
              <a:t> khoa </a:t>
            </a:r>
            <a:r>
              <a:rPr lang="en-US" altLang="en-US" sz="2400" dirty="0" err="1">
                <a:effectLst/>
                <a:latin typeface="Times New Roman" panose="02020603050405020304" pitchFamily="18" charset="0"/>
                <a:cs typeface="Times New Roman" panose="02020603050405020304" pitchFamily="18" charset="0"/>
              </a:rPr>
              <a:t>khám</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bệnh</a:t>
            </a:r>
            <a:r>
              <a:rPr lang="en-US" altLang="en-US" sz="2400" dirty="0">
                <a:effectLst/>
                <a:latin typeface="Times New Roman" panose="02020603050405020304" pitchFamily="18" charset="0"/>
                <a:cs typeface="Times New Roman" panose="02020603050405020304" pitchFamily="18" charset="0"/>
              </a:rPr>
              <a:t>.</a:t>
            </a:r>
          </a:p>
          <a:p>
            <a:pPr marL="0" lvl="1" indent="0" algn="just">
              <a:buClr>
                <a:schemeClr val="folHlink"/>
              </a:buClr>
              <a:buSzPct val="60000"/>
              <a:buFontTx/>
              <a:buChar char="-"/>
            </a:pPr>
            <a:endParaRPr lang="en-US" altLang="en-US" sz="2400" dirty="0">
              <a:effectLst/>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pPr>
            <a:endParaRPr lang="en-US" altLang="en-US" sz="240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2627FA2-9966-1AF1-F2FD-8EDE916E9951}"/>
              </a:ext>
            </a:extLst>
          </p:cNvPr>
          <p:cNvSpPr>
            <a:spLocks noGrp="1"/>
          </p:cNvSpPr>
          <p:nvPr>
            <p:ph type="title"/>
          </p:nvPr>
        </p:nvSpPr>
        <p:spPr>
          <a:xfrm>
            <a:off x="1150938" y="214313"/>
            <a:ext cx="7793037" cy="700087"/>
          </a:xfrm>
        </p:spPr>
        <p:txBody>
          <a:bodyPr/>
          <a:lstStyle/>
          <a:p>
            <a:pPr algn="ctr">
              <a:defRPr/>
            </a:pP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endParaRPr lang="en-US" sz="3200" dirty="0">
              <a:latin typeface="Times New Roman" panose="02020603050405020304" pitchFamily="18" charset="0"/>
              <a:cs typeface="Times New Roman" panose="02020603050405020304" pitchFamily="18" charset="0"/>
            </a:endParaRPr>
          </a:p>
        </p:txBody>
      </p:sp>
      <p:sp>
        <p:nvSpPr>
          <p:cNvPr id="16387" name="Content Placeholder 2">
            <a:extLst>
              <a:ext uri="{FF2B5EF4-FFF2-40B4-BE49-F238E27FC236}">
                <a16:creationId xmlns:a16="http://schemas.microsoft.com/office/drawing/2014/main" id="{23656F53-E44D-EB20-30F4-8620829DA9F7}"/>
              </a:ext>
            </a:extLst>
          </p:cNvPr>
          <p:cNvSpPr>
            <a:spLocks noGrp="1"/>
          </p:cNvSpPr>
          <p:nvPr>
            <p:ph idx="1"/>
          </p:nvPr>
        </p:nvSpPr>
        <p:spPr>
          <a:xfrm>
            <a:off x="381000" y="1066800"/>
            <a:ext cx="8458200" cy="5181600"/>
          </a:xfrm>
        </p:spPr>
        <p:txBody>
          <a:bodyPr>
            <a:noAutofit/>
          </a:bodyPr>
          <a:lstStyle/>
          <a:p>
            <a:pPr marL="0" indent="0" algn="just" eaLnBrk="1" hangingPunct="1">
              <a:lnSpc>
                <a:spcPct val="150000"/>
              </a:lnSpc>
              <a:buFont typeface="Wingdings" pitchFamily="2" charset="2"/>
              <a:buNone/>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a:t>
            </a:r>
          </a:p>
          <a:p>
            <a:pPr marL="0" lvl="1" indent="0" algn="just" eaLnBrk="1" hangingPunct="1">
              <a:lnSpc>
                <a:spcPct val="150000"/>
              </a:lnSpc>
              <a:buFont typeface="Wingdings" pitchFamily="2" charset="2"/>
              <a:buNone/>
              <a:defRPr/>
            </a:pPr>
            <a:r>
              <a:rPr lang="en-US" sz="2200" dirty="0">
                <a:latin typeface="Times New Roman" panose="02020603050405020304" pitchFamily="18" charset="0"/>
                <a:cs typeface="Times New Roman" panose="02020603050405020304" pitchFamily="18" charset="0"/>
              </a:rPr>
              <a:t>1.Cần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dưỡng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SXH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rõ</a:t>
            </a:r>
            <a:r>
              <a:rPr lang="en-US" sz="2200" dirty="0">
                <a:latin typeface="Times New Roman" panose="02020603050405020304" pitchFamily="18" charset="0"/>
                <a:cs typeface="Times New Roman" panose="02020603050405020304" pitchFamily="18" charset="0"/>
              </a:rPr>
              <a:t>:</a:t>
            </a:r>
          </a:p>
          <a:p>
            <a:pPr marL="0" lvl="2" indent="0" algn="just" eaLnBrk="1" hangingPunct="1">
              <a:lnSpc>
                <a:spcPct val="150000"/>
              </a:lnSpc>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diễn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sàng</a:t>
            </a:r>
            <a:endParaRPr lang="en-US" sz="2200" dirty="0">
              <a:latin typeface="Times New Roman" panose="02020603050405020304" pitchFamily="18" charset="0"/>
              <a:cs typeface="Times New Roman" panose="02020603050405020304" pitchFamily="18" charset="0"/>
            </a:endParaRPr>
          </a:p>
          <a:p>
            <a:pPr marL="0" lvl="2" indent="0" algn="just" eaLnBrk="1" hangingPunct="1">
              <a:lnSpc>
                <a:spcPct val="150000"/>
              </a:lnSpc>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endParaRPr lang="en-US" sz="2200" dirty="0">
              <a:latin typeface="Times New Roman" panose="02020603050405020304" pitchFamily="18" charset="0"/>
              <a:cs typeface="Times New Roman" panose="02020603050405020304" pitchFamily="18" charset="0"/>
            </a:endParaRPr>
          </a:p>
          <a:p>
            <a:pPr marL="0" lvl="2" indent="0" algn="just" eaLnBrk="1" hangingPunct="1">
              <a:lnSpc>
                <a:spcPct val="150000"/>
              </a:lnSpc>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dõi</a:t>
            </a:r>
            <a:endParaRPr lang="en-US" sz="2200" dirty="0">
              <a:latin typeface="Times New Roman" panose="02020603050405020304" pitchFamily="18" charset="0"/>
              <a:cs typeface="Times New Roman" panose="02020603050405020304" pitchFamily="18" charset="0"/>
            </a:endParaRPr>
          </a:p>
          <a:p>
            <a:pPr marL="0" lvl="2" indent="0" algn="just" eaLnBrk="1" hangingPunct="1">
              <a:lnSpc>
                <a:spcPct val="150000"/>
              </a:lnSpc>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máu</a:t>
            </a:r>
            <a:endParaRPr lang="en-US" sz="2200" dirty="0">
              <a:latin typeface="Times New Roman" panose="02020603050405020304" pitchFamily="18" charset="0"/>
              <a:cs typeface="Times New Roman" panose="02020603050405020304" pitchFamily="18" charset="0"/>
            </a:endParaRPr>
          </a:p>
          <a:p>
            <a:pPr marL="0" lvl="1" indent="0" algn="just" eaLnBrk="1" hangingPunct="1">
              <a:lnSpc>
                <a:spcPct val="150000"/>
              </a:lnSpc>
              <a:buFont typeface="Wingdings" pitchFamily="2" charset="2"/>
              <a:buNone/>
              <a:defRPr/>
            </a:pPr>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Chuẩn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tử</a:t>
            </a:r>
            <a:r>
              <a:rPr lang="en-US" sz="2200" dirty="0">
                <a:latin typeface="Times New Roman" panose="02020603050405020304" pitchFamily="18" charset="0"/>
                <a:cs typeface="Times New Roman" panose="02020603050405020304" pitchFamily="18" charset="0"/>
              </a:rPr>
              <a:t>)</a:t>
            </a:r>
          </a:p>
          <a:p>
            <a:pPr marL="0" lvl="1" indent="0" algn="just" eaLnBrk="1" hangingPunct="1">
              <a:lnSpc>
                <a:spcPct val="90000"/>
              </a:lnSpc>
              <a:buFont typeface="Wingdings" pitchFamily="2" charset="2"/>
              <a:buNone/>
              <a:defRPr/>
            </a:pPr>
            <a:endParaRPr lang="en-US" sz="2200" dirty="0">
              <a:latin typeface="Times New Roman" panose="02020603050405020304" pitchFamily="18" charset="0"/>
              <a:cs typeface="Times New Roman" panose="02020603050405020304" pitchFamily="18" charset="0"/>
            </a:endParaRPr>
          </a:p>
          <a:p>
            <a:pPr marL="0" indent="0" algn="just">
              <a:defRPr/>
            </a:pPr>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8E9E2E8-5AC6-ABE4-E5D4-5FB48B43E06F}"/>
              </a:ext>
            </a:extLst>
          </p:cNvPr>
          <p:cNvSpPr>
            <a:spLocks noGrp="1" noChangeArrowheads="1"/>
          </p:cNvSpPr>
          <p:nvPr>
            <p:ph type="title"/>
          </p:nvPr>
        </p:nvSpPr>
        <p:spPr/>
        <p:txBody>
          <a:bodyPr/>
          <a:lstStyle/>
          <a:p>
            <a:pPr algn="ctr" eaLnBrk="1" hangingPunct="1">
              <a:defRPr/>
            </a:pPr>
            <a:r>
              <a:rPr lang="en-US" sz="3600" dirty="0">
                <a:latin typeface="Times New Roman" panose="02020603050405020304" pitchFamily="18" charset="0"/>
                <a:cs typeface="Times New Roman" panose="02020603050405020304" pitchFamily="18" charset="0"/>
              </a:rPr>
              <a:t>VI </a:t>
            </a:r>
            <a:r>
              <a:rPr lang="en-US" sz="3600" dirty="0" err="1">
                <a:latin typeface="Times New Roman" panose="02020603050405020304" pitchFamily="18" charset="0"/>
                <a:cs typeface="Times New Roman" panose="02020603050405020304" pitchFamily="18" charset="0"/>
              </a:rPr>
              <a:t>RÚT</a:t>
            </a:r>
            <a:r>
              <a:rPr lang="en-US" sz="3600" dirty="0">
                <a:latin typeface="Times New Roman" panose="02020603050405020304" pitchFamily="18" charset="0"/>
                <a:cs typeface="Times New Roman" panose="02020603050405020304" pitchFamily="18" charset="0"/>
              </a:rPr>
              <a:t> GÂY BỆNH</a:t>
            </a:r>
            <a:endParaRPr lang="vi-VN" altLang="en-US" sz="3600" dirty="0">
              <a:latin typeface="Times New Roman" panose="02020603050405020304" pitchFamily="18" charset="0"/>
              <a:cs typeface="Times New Roman" panose="02020603050405020304" pitchFamily="18" charset="0"/>
            </a:endParaRPr>
          </a:p>
        </p:txBody>
      </p:sp>
      <p:sp>
        <p:nvSpPr>
          <p:cNvPr id="8195" name="Rectangle 3">
            <a:extLst>
              <a:ext uri="{FF2B5EF4-FFF2-40B4-BE49-F238E27FC236}">
                <a16:creationId xmlns:a16="http://schemas.microsoft.com/office/drawing/2014/main" id="{E85D087A-B0D9-5DED-A203-750DBCBE8C93}"/>
              </a:ext>
            </a:extLst>
          </p:cNvPr>
          <p:cNvSpPr>
            <a:spLocks noGrp="1" noChangeArrowheads="1"/>
          </p:cNvSpPr>
          <p:nvPr>
            <p:ph sz="half" idx="1"/>
          </p:nvPr>
        </p:nvSpPr>
        <p:spPr>
          <a:xfrm>
            <a:off x="152400" y="1825624"/>
            <a:ext cx="4362450" cy="4667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just" eaLnBrk="1" hangingPunct="1">
              <a:lnSpc>
                <a:spcPct val="100000"/>
              </a:lnSpc>
              <a:spcAft>
                <a:spcPct val="10000"/>
              </a:spcAft>
            </a:pPr>
            <a:r>
              <a:rPr lang="en-US" altLang="en-US" sz="2400" dirty="0">
                <a:effectLst/>
                <a:latin typeface="Times New Roman" panose="02020603050405020304" pitchFamily="18" charset="0"/>
                <a:cs typeface="Times New Roman" panose="02020603050405020304" pitchFamily="18" charset="0"/>
              </a:rPr>
              <a:t>Dengue </a:t>
            </a:r>
            <a:r>
              <a:rPr lang="en-US" altLang="en-US" sz="2400" dirty="0" err="1">
                <a:effectLst/>
                <a:latin typeface="Times New Roman" panose="02020603050405020304" pitchFamily="18" charset="0"/>
                <a:cs typeface="Times New Roman" panose="02020603050405020304" pitchFamily="18" charset="0"/>
              </a:rPr>
              <a:t>thuộc</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giống</a:t>
            </a:r>
            <a:r>
              <a:rPr lang="en-US" altLang="en-US" sz="2400" dirty="0">
                <a:effectLst/>
                <a:latin typeface="Times New Roman" panose="02020603050405020304" pitchFamily="18" charset="0"/>
                <a:cs typeface="Times New Roman" panose="02020603050405020304" pitchFamily="18" charset="0"/>
              </a:rPr>
              <a:t>  Flavivirus </a:t>
            </a:r>
            <a:r>
              <a:rPr lang="en-US" altLang="en-US" sz="2400" dirty="0" err="1">
                <a:effectLst/>
                <a:latin typeface="Times New Roman" panose="02020603050405020304" pitchFamily="18" charset="0"/>
                <a:cs typeface="Times New Roman" panose="02020603050405020304" pitchFamily="18" charset="0"/>
              </a:rPr>
              <a:t>và</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thuộc</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họ</a:t>
            </a:r>
            <a:r>
              <a:rPr lang="en-US" altLang="en-US" sz="2400" dirty="0">
                <a:effectLst/>
                <a:latin typeface="Times New Roman" panose="02020603050405020304" pitchFamily="18" charset="0"/>
                <a:cs typeface="Times New Roman" panose="02020603050405020304" pitchFamily="18" charset="0"/>
              </a:rPr>
              <a:t> Flaviviridae. </a:t>
            </a:r>
          </a:p>
          <a:p>
            <a:pPr algn="just" eaLnBrk="1" hangingPunct="1">
              <a:lnSpc>
                <a:spcPct val="100000"/>
              </a:lnSpc>
              <a:spcAft>
                <a:spcPct val="10000"/>
              </a:spcAft>
            </a:pPr>
            <a:r>
              <a:rPr lang="en-US" altLang="en-US" sz="2400" dirty="0" err="1">
                <a:effectLst/>
                <a:latin typeface="Times New Roman" panose="02020603050405020304" pitchFamily="18" charset="0"/>
                <a:cs typeface="Times New Roman" panose="02020603050405020304" pitchFamily="18" charset="0"/>
              </a:rPr>
              <a:t>ARN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sợi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đơn</a:t>
            </a:r>
            <a:r>
              <a:rPr lang="en-US" altLang="en-US" sz="2400" dirty="0">
                <a:effectLst/>
                <a:latin typeface="Times New Roman" panose="02020603050405020304" pitchFamily="18" charset="0"/>
                <a:cs typeface="Times New Roman" panose="02020603050405020304" pitchFamily="18" charset="0"/>
              </a:rPr>
              <a:t>, 4 types </a:t>
            </a:r>
            <a:r>
              <a:rPr lang="en-US" altLang="en-US" sz="2400" dirty="0" err="1">
                <a:effectLst/>
                <a:latin typeface="Times New Roman" panose="02020603050405020304" pitchFamily="18" charset="0"/>
                <a:cs typeface="Times New Roman" panose="02020603050405020304" pitchFamily="18" charset="0"/>
              </a:rPr>
              <a:t>huyết</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thanh</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D1</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D2</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D3</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và</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D4</a:t>
            </a:r>
            <a:r>
              <a:rPr lang="en-US" altLang="en-US" sz="2400" dirty="0">
                <a:effectLst/>
                <a:latin typeface="Times New Roman" panose="02020603050405020304" pitchFamily="18" charset="0"/>
                <a:cs typeface="Times New Roman" panose="02020603050405020304" pitchFamily="18" charset="0"/>
              </a:rPr>
              <a:t>;</a:t>
            </a:r>
          </a:p>
          <a:p>
            <a:pPr algn="just" eaLnBrk="1" hangingPunct="1">
              <a:lnSpc>
                <a:spcPct val="100000"/>
              </a:lnSpc>
              <a:spcAft>
                <a:spcPct val="10000"/>
              </a:spcAft>
            </a:pPr>
            <a:r>
              <a:rPr lang="en-US" altLang="en-US" sz="2400" dirty="0">
                <a:effectLst/>
                <a:latin typeface="Times New Roman" panose="02020603050405020304" pitchFamily="18" charset="0"/>
                <a:cs typeface="Times New Roman" panose="02020603050405020304" pitchFamily="18" charset="0"/>
              </a:rPr>
              <a:t>Vector: Vi </a:t>
            </a:r>
            <a:r>
              <a:rPr lang="en-US" altLang="en-US" sz="2400" dirty="0" err="1">
                <a:effectLst/>
                <a:latin typeface="Times New Roman" panose="02020603050405020304" pitchFamily="18" charset="0"/>
                <a:cs typeface="Times New Roman" panose="02020603050405020304" pitchFamily="18" charset="0"/>
              </a:rPr>
              <a:t>rút</a:t>
            </a:r>
            <a:r>
              <a:rPr lang="en-US" altLang="en-US" sz="2400" dirty="0">
                <a:effectLst/>
                <a:latin typeface="Times New Roman" panose="02020603050405020304" pitchFamily="18" charset="0"/>
                <a:cs typeface="Times New Roman" panose="02020603050405020304" pitchFamily="18" charset="0"/>
              </a:rPr>
              <a:t> Dengue </a:t>
            </a:r>
            <a:r>
              <a:rPr lang="en-US" altLang="en-US" sz="2400" dirty="0" err="1">
                <a:effectLst/>
                <a:latin typeface="Times New Roman" panose="02020603050405020304" pitchFamily="18" charset="0"/>
                <a:cs typeface="Times New Roman" panose="02020603050405020304" pitchFamily="18" charset="0"/>
              </a:rPr>
              <a:t>lây</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truyền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từ</a:t>
            </a:r>
            <a:r>
              <a:rPr lang="en-US" altLang="en-US" sz="2400" dirty="0">
                <a:effectLst/>
                <a:latin typeface="Times New Roman" panose="02020603050405020304" pitchFamily="18" charset="0"/>
                <a:cs typeface="Times New Roman" panose="02020603050405020304" pitchFamily="18" charset="0"/>
              </a:rPr>
              <a:t> ng</a:t>
            </a:r>
            <a:r>
              <a:rPr lang="vi-VN" altLang="en-US" sz="2400" dirty="0">
                <a:effectLst/>
                <a:latin typeface="Times New Roman" panose="02020603050405020304" pitchFamily="18" charset="0"/>
                <a:cs typeface="Times New Roman" panose="02020603050405020304" pitchFamily="18" charset="0"/>
              </a:rPr>
              <a:t>ười</a:t>
            </a:r>
            <a:r>
              <a:rPr lang="en-US" altLang="en-US" sz="2400" dirty="0">
                <a:effectLst/>
                <a:latin typeface="Times New Roman" panose="02020603050405020304" pitchFamily="18" charset="0"/>
                <a:cs typeface="Times New Roman" panose="02020603050405020304" pitchFamily="18" charset="0"/>
              </a:rPr>
              <a:t> sang ng</a:t>
            </a:r>
            <a:r>
              <a:rPr lang="vi-VN" altLang="en-US" sz="2400" dirty="0">
                <a:effectLst/>
                <a:latin typeface="Times New Roman" panose="02020603050405020304" pitchFamily="18" charset="0"/>
                <a:cs typeface="Times New Roman" panose="02020603050405020304" pitchFamily="18" charset="0"/>
              </a:rPr>
              <a:t>ười</a:t>
            </a:r>
            <a:r>
              <a:rPr lang="en-US" altLang="en-US" sz="2400" dirty="0">
                <a:effectLst/>
                <a:latin typeface="Times New Roman" panose="02020603050405020304" pitchFamily="18" charset="0"/>
                <a:cs typeface="Times New Roman" panose="02020603050405020304" pitchFamily="18" charset="0"/>
              </a:rPr>
              <a:t> do </a:t>
            </a:r>
            <a:r>
              <a:rPr lang="en-US" altLang="en-US" sz="2400" dirty="0" err="1">
                <a:effectLst/>
                <a:latin typeface="Times New Roman" panose="02020603050405020304" pitchFamily="18" charset="0"/>
                <a:cs typeface="Times New Roman" panose="02020603050405020304" pitchFamily="18" charset="0"/>
              </a:rPr>
              <a:t>muỗi</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truyền</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chủ</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yếu</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là</a:t>
            </a:r>
            <a:r>
              <a:rPr lang="en-US" altLang="en-US" sz="2400" dirty="0">
                <a:effectLst/>
                <a:latin typeface="Times New Roman" panose="02020603050405020304" pitchFamily="18" charset="0"/>
                <a:cs typeface="Times New Roman" panose="02020603050405020304" pitchFamily="18" charset="0"/>
              </a:rPr>
              <a:t> </a:t>
            </a:r>
            <a:r>
              <a:rPr lang="en-US" altLang="en-US" sz="2400" dirty="0" err="1">
                <a:effectLst/>
                <a:latin typeface="Times New Roman" panose="02020603050405020304" pitchFamily="18" charset="0"/>
                <a:cs typeface="Times New Roman" panose="02020603050405020304" pitchFamily="18" charset="0"/>
              </a:rPr>
              <a:t>muỗi</a:t>
            </a:r>
            <a:r>
              <a:rPr lang="en-US" altLang="en-US" sz="2400" dirty="0">
                <a:effectLst/>
                <a:latin typeface="Times New Roman" panose="02020603050405020304" pitchFamily="18" charset="0"/>
                <a:cs typeface="Times New Roman" panose="02020603050405020304" pitchFamily="18" charset="0"/>
              </a:rPr>
              <a:t> Aedes aegypti</a:t>
            </a:r>
          </a:p>
          <a:p>
            <a:pPr algn="just" eaLnBrk="1" hangingPunct="1">
              <a:lnSpc>
                <a:spcPct val="100000"/>
              </a:lnSpc>
              <a:spcAft>
                <a:spcPct val="10000"/>
              </a:spcAft>
            </a:pPr>
            <a:endParaRPr lang="en-US" altLang="en-US" sz="2400" dirty="0">
              <a:effectLst/>
              <a:latin typeface="Times New Roman" panose="02020603050405020304" pitchFamily="18" charset="0"/>
              <a:cs typeface="Times New Roman" panose="02020603050405020304" pitchFamily="18" charset="0"/>
            </a:endParaRPr>
          </a:p>
        </p:txBody>
      </p:sp>
      <p:pic>
        <p:nvPicPr>
          <p:cNvPr id="3" name="Picture 4" descr="dlifecycle">
            <a:extLst>
              <a:ext uri="{FF2B5EF4-FFF2-40B4-BE49-F238E27FC236}">
                <a16:creationId xmlns:a16="http://schemas.microsoft.com/office/drawing/2014/main" id="{B83D8199-4DDC-0B46-D66A-E07B238646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2" y="1981200"/>
            <a:ext cx="3886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9A723D1-751B-CC8D-2575-071C15600FE7}"/>
              </a:ext>
            </a:extLst>
          </p:cNvPr>
          <p:cNvSpPr>
            <a:spLocks noGrp="1"/>
          </p:cNvSpPr>
          <p:nvPr>
            <p:ph type="title"/>
          </p:nvPr>
        </p:nvSpPr>
        <p:spPr>
          <a:xfrm>
            <a:off x="1150938" y="214313"/>
            <a:ext cx="7793037" cy="700087"/>
          </a:xfrm>
        </p:spPr>
        <p:txBody>
          <a:bodyPr/>
          <a:lstStyle/>
          <a:p>
            <a:pPr algn="ctr">
              <a:defRPr/>
            </a:pP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endParaRPr lang="en-US" sz="3200" dirty="0">
              <a:latin typeface="Times New Roman" panose="02020603050405020304" pitchFamily="18" charset="0"/>
              <a:cs typeface="Times New Roman" panose="02020603050405020304" pitchFamily="18" charset="0"/>
            </a:endParaRPr>
          </a:p>
        </p:txBody>
      </p:sp>
      <p:sp>
        <p:nvSpPr>
          <p:cNvPr id="16387" name="Content Placeholder 2">
            <a:extLst>
              <a:ext uri="{FF2B5EF4-FFF2-40B4-BE49-F238E27FC236}">
                <a16:creationId xmlns:a16="http://schemas.microsoft.com/office/drawing/2014/main" id="{411E5482-C2DF-DFA7-46FB-9BA11711D4E9}"/>
              </a:ext>
            </a:extLst>
          </p:cNvPr>
          <p:cNvSpPr>
            <a:spLocks noGrp="1"/>
          </p:cNvSpPr>
          <p:nvPr>
            <p:ph idx="1"/>
          </p:nvPr>
        </p:nvSpPr>
        <p:spPr>
          <a:xfrm>
            <a:off x="381000" y="1066800"/>
            <a:ext cx="8458200" cy="5181600"/>
          </a:xfrm>
        </p:spPr>
        <p:txBody>
          <a:bodyPr>
            <a:normAutofit/>
          </a:bodyPr>
          <a:lstStyle/>
          <a:p>
            <a:pPr marL="0" lvl="1" indent="0" algn="just" eaLnBrk="1" hangingPunct="1">
              <a:lnSpc>
                <a:spcPct val="150000"/>
              </a:lnSpc>
              <a:buFont typeface="Wingdings" pitchFamily="2" charset="2"/>
              <a:buNone/>
              <a:defRPr/>
            </a:pPr>
            <a:r>
              <a:rPr lang="en-US" sz="2400" dirty="0">
                <a:latin typeface="Times New Roman" panose="02020603050405020304" pitchFamily="18" charset="0"/>
                <a:cs typeface="Times New Roman" panose="02020603050405020304" pitchFamily="18" charset="0"/>
              </a:rPr>
              <a:t>3.Máy </a:t>
            </a:r>
            <a:r>
              <a:rPr lang="en-US" sz="2400" dirty="0" err="1">
                <a:latin typeface="Times New Roman" panose="02020603050405020304" pitchFamily="18" charset="0"/>
                <a:cs typeface="Times New Roman" panose="02020603050405020304" pitchFamily="18" charset="0"/>
              </a:rPr>
              <a:t>siêu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Hct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a:t>
            </a:r>
          </a:p>
          <a:p>
            <a:pPr marL="0" lvl="1" indent="0" algn="just" eaLnBrk="1" hangingPunct="1">
              <a:lnSpc>
                <a:spcPct val="150000"/>
              </a:lnSpc>
              <a:buFont typeface="Wingdings" pitchFamily="2" charset="2"/>
              <a:buNone/>
              <a:defRPr/>
            </a:pPr>
            <a:r>
              <a:rPr lang="en-US" sz="2400" dirty="0">
                <a:latin typeface="Times New Roman" panose="02020603050405020304" pitchFamily="18" charset="0"/>
                <a:cs typeface="Times New Roman" panose="02020603050405020304" pitchFamily="18" charset="0"/>
              </a:rPr>
              <a:t>4. Theo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XN: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li </a:t>
            </a:r>
            <a:r>
              <a:rPr lang="en-US" sz="2400" dirty="0" err="1">
                <a:latin typeface="Times New Roman" panose="02020603050405020304" pitchFamily="18" charset="0"/>
                <a:cs typeface="Times New Roman" panose="02020603050405020304" pitchFamily="18" charset="0"/>
              </a:rPr>
              <a:t>bì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cương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a:t>
            </a:r>
          </a:p>
          <a:p>
            <a:pPr marL="0" lvl="1" indent="0" algn="just" eaLnBrk="1" hangingPunct="1">
              <a:lnSpc>
                <a:spcPct val="150000"/>
              </a:lnSpc>
              <a:buFont typeface="Wingdings" pitchFamily="2" charset="2"/>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a:t>
            </a:r>
          </a:p>
          <a:p>
            <a:pPr marL="0" lvl="2" indent="0" algn="just" eaLnBrk="1" hangingPunct="1">
              <a:lnSpc>
                <a:spcPct val="150000"/>
              </a:lnSpc>
              <a:defRPr/>
            </a:pP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CTM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a:t>
            </a:r>
          </a:p>
          <a:p>
            <a:pPr marL="0" lvl="2" indent="0" algn="just" eaLnBrk="1" hangingPunct="1">
              <a:lnSpc>
                <a:spcPct val="150000"/>
              </a:lnSpc>
              <a:defRPr/>
            </a:pP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6h/</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a:t>
            </a:r>
          </a:p>
          <a:p>
            <a:pPr marL="0" indent="0" algn="just">
              <a:lnSpc>
                <a:spcPct val="150000"/>
              </a:lnSpc>
              <a:defRP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831ADD7-9427-6EB2-ED63-72BCEA1B7024}"/>
              </a:ext>
            </a:extLst>
          </p:cNvPr>
          <p:cNvSpPr>
            <a:spLocks noGrp="1"/>
          </p:cNvSpPr>
          <p:nvPr>
            <p:ph type="title"/>
          </p:nvPr>
        </p:nvSpPr>
        <p:spPr>
          <a:xfrm>
            <a:off x="628650" y="76200"/>
            <a:ext cx="7886700" cy="1325563"/>
          </a:xfrm>
        </p:spPr>
        <p:txBody>
          <a:bodyPr/>
          <a:lstStyle/>
          <a:p>
            <a:pPr algn="ct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NGHIỆM</a:t>
            </a:r>
            <a:endParaRPr lang="en-US" altLang="en-US" sz="4000" b="0" dirty="0">
              <a:effectLst/>
              <a:latin typeface="Times New Roman" panose="02020603050405020304" pitchFamily="18" charset="0"/>
              <a:cs typeface="Times New Roman" panose="02020603050405020304" pitchFamily="18" charset="0"/>
            </a:endParaRPr>
          </a:p>
        </p:txBody>
      </p:sp>
      <p:pic>
        <p:nvPicPr>
          <p:cNvPr id="41987" name="Picture 5" descr="D:\Desktop\image_6546160 (1).JPG">
            <a:extLst>
              <a:ext uri="{FF2B5EF4-FFF2-40B4-BE49-F238E27FC236}">
                <a16:creationId xmlns:a16="http://schemas.microsoft.com/office/drawing/2014/main" id="{E5E12355-2583-B694-104C-368378AF3537}"/>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8867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23B67F6-B8CE-CAE0-CBFA-5E60F69C1ECE}"/>
              </a:ext>
            </a:extLst>
          </p:cNvPr>
          <p:cNvSpPr>
            <a:spLocks noGrp="1"/>
          </p:cNvSpPr>
          <p:nvPr>
            <p:ph type="title"/>
          </p:nvPr>
        </p:nvSpPr>
        <p:spPr>
          <a:xfrm>
            <a:off x="685800" y="214313"/>
            <a:ext cx="8258175" cy="700087"/>
          </a:xfrm>
        </p:spPr>
        <p:txBody>
          <a:bodyPr/>
          <a:lstStyle/>
          <a:p>
            <a:pPr>
              <a:defRPr/>
            </a:pPr>
            <a:r>
              <a:rPr lang="en-US" sz="3200" dirty="0">
                <a:latin typeface="Times New Roman" panose="02020603050405020304" pitchFamily="18" charset="0"/>
                <a:cs typeface="Times New Roman" panose="02020603050405020304" pitchFamily="18" charset="0"/>
              </a:rPr>
              <a:t>CÔNG TÁC THU DUNG VÀ ĐIỀU TRỊ BN</a:t>
            </a:r>
          </a:p>
        </p:txBody>
      </p:sp>
      <p:sp>
        <p:nvSpPr>
          <p:cNvPr id="12291" name="Content Placeholder 2">
            <a:extLst>
              <a:ext uri="{FF2B5EF4-FFF2-40B4-BE49-F238E27FC236}">
                <a16:creationId xmlns:a16="http://schemas.microsoft.com/office/drawing/2014/main" id="{443FC143-80C6-C874-8B5D-82D78E7AB7FC}"/>
              </a:ext>
            </a:extLst>
          </p:cNvPr>
          <p:cNvSpPr>
            <a:spLocks noGrp="1"/>
          </p:cNvSpPr>
          <p:nvPr>
            <p:ph idx="1"/>
          </p:nvPr>
        </p:nvSpPr>
        <p:spPr>
          <a:xfrm>
            <a:off x="381000" y="1143000"/>
            <a:ext cx="8574088" cy="4989513"/>
          </a:xfrm>
        </p:spPr>
        <p:txBody>
          <a:bodyPr>
            <a:noAutofit/>
          </a:bodyPr>
          <a:lstStyle/>
          <a:p>
            <a:pPr marL="0" indent="0" eaLnBrk="1" hangingPunct="1">
              <a:lnSpc>
                <a:spcPct val="90000"/>
              </a:lnSpc>
              <a:buFont typeface="Wingdings" pitchFamily="2" charset="2"/>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p>
          <a:p>
            <a:pPr marL="0" lvl="1" indent="0" eaLnBrk="1" hangingPunct="1">
              <a:lnSpc>
                <a:spcPct val="90000"/>
              </a:lnSpc>
              <a:buFont typeface="Wingdings" pitchFamily="2" charset="2"/>
              <a:buNone/>
              <a:defRPr/>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SXHD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a:t>
            </a:r>
          </a:p>
          <a:p>
            <a:pPr marL="0" lvl="2" indent="0" eaLnBrk="1" hangingPunct="1">
              <a:lnSpc>
                <a:spcPct val="90000"/>
              </a:lnSpc>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sốc</a:t>
            </a:r>
            <a:endParaRPr lang="en-US" sz="2400" dirty="0">
              <a:latin typeface="Times New Roman" panose="02020603050405020304" pitchFamily="18" charset="0"/>
              <a:cs typeface="Times New Roman" panose="02020603050405020304" pitchFamily="18" charset="0"/>
            </a:endParaRPr>
          </a:p>
          <a:p>
            <a:pPr marL="0" lvl="2" indent="0" eaLnBrk="1" hangingPunct="1">
              <a:lnSpc>
                <a:spcPct val="90000"/>
              </a:lnSpc>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cam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tạng</a:t>
            </a:r>
            <a:endParaRPr lang="en-US" sz="2400" dirty="0">
              <a:latin typeface="Times New Roman" panose="02020603050405020304" pitchFamily="18" charset="0"/>
              <a:cs typeface="Times New Roman" panose="02020603050405020304" pitchFamily="18" charset="0"/>
            </a:endParaRPr>
          </a:p>
          <a:p>
            <a:pPr marL="0" lvl="2" indent="0" eaLnBrk="1" hangingPunct="1">
              <a:lnSpc>
                <a:spcPct val="90000"/>
              </a:lnSpc>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a:t>
            </a:r>
          </a:p>
          <a:p>
            <a:pPr marL="0" lvl="3" indent="0" eaLnBrk="1" hangingPunct="1">
              <a:lnSpc>
                <a:spcPct val="90000"/>
              </a:lnSpc>
              <a:buFont typeface="Wingdings" pitchFamily="2" charset="2"/>
              <a:buNone/>
              <a:defRPr/>
            </a:pPr>
            <a:r>
              <a:rPr lang="en-US" sz="2400" dirty="0">
                <a:latin typeface="Times New Roman" panose="02020603050405020304" pitchFamily="18" charset="0"/>
                <a:cs typeface="Times New Roman" panose="02020603050405020304" pitchFamily="18" charset="0"/>
              </a:rPr>
              <a:t>- Men </a:t>
            </a:r>
            <a:r>
              <a:rPr lang="en-US" sz="2400" dirty="0" err="1">
                <a:latin typeface="Times New Roman" panose="02020603050405020304" pitchFamily="18" charset="0"/>
                <a:cs typeface="Times New Roman" panose="02020603050405020304" pitchFamily="18" charset="0"/>
              </a:rPr>
              <a:t>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a:p>
            <a:pPr marL="0" lvl="3" indent="0" eaLnBrk="1" hangingPunct="1">
              <a:lnSpc>
                <a:spcPct val="90000"/>
              </a:lnSpc>
              <a:buFont typeface="Wingdings" pitchFamily="2" charset="2"/>
              <a:buNone/>
              <a:defRPr/>
            </a:pPr>
            <a:r>
              <a:rPr lang="en-US" sz="2400" dirty="0">
                <a:latin typeface="Times New Roman" panose="02020603050405020304" pitchFamily="18" charset="0"/>
                <a:cs typeface="Times New Roman" panose="02020603050405020304" pitchFamily="18" charset="0"/>
              </a:rPr>
              <a:t>- PT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fibrinogen </a:t>
            </a:r>
            <a:r>
              <a:rPr lang="en-US" sz="2400" dirty="0" err="1">
                <a:latin typeface="Times New Roman" panose="02020603050405020304" pitchFamily="18" charset="0"/>
                <a:cs typeface="Times New Roman" panose="02020603050405020304" pitchFamily="18" charset="0"/>
              </a:rPr>
              <a:t>giảm</a:t>
            </a:r>
            <a:endParaRPr lang="en-US" sz="2400" dirty="0">
              <a:latin typeface="Times New Roman" panose="02020603050405020304" pitchFamily="18" charset="0"/>
              <a:cs typeface="Times New Roman" panose="02020603050405020304" pitchFamily="18" charset="0"/>
            </a:endParaRPr>
          </a:p>
          <a:p>
            <a:pPr marL="0" lvl="3" indent="0" eaLnBrk="1" hangingPunct="1">
              <a:lnSpc>
                <a:spcPct val="90000"/>
              </a:lnSpc>
              <a:buFont typeface="Wingdings" pitchFamily="2" charset="2"/>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endParaRPr lang="en-US" sz="2400" dirty="0">
              <a:latin typeface="Times New Roman" panose="02020603050405020304" pitchFamily="18" charset="0"/>
              <a:cs typeface="Times New Roman" panose="02020603050405020304" pitchFamily="18" charset="0"/>
            </a:endParaRPr>
          </a:p>
          <a:p>
            <a:pPr marL="0" lvl="3" indent="0" eaLnBrk="1" hangingPunct="1">
              <a:lnSpc>
                <a:spcPct val="90000"/>
              </a:lnSpc>
              <a:buFont typeface="Wingdings" pitchFamily="2" charset="2"/>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a:t>
            </a:r>
            <a:endParaRPr lang="en-US" sz="2400" dirty="0">
              <a:latin typeface="Times New Roman" panose="02020603050405020304" pitchFamily="18" charset="0"/>
              <a:cs typeface="Times New Roman" panose="02020603050405020304" pitchFamily="18" charset="0"/>
            </a:endParaRPr>
          </a:p>
          <a:p>
            <a:pPr marL="0" lvl="3" indent="0" eaLnBrk="1" hangingPunct="1">
              <a:lnSpc>
                <a:spcPct val="90000"/>
              </a:lnSpc>
              <a:buFont typeface="Wingdings" pitchFamily="2" charset="2"/>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endParaRPr lang="en-US" sz="2400" dirty="0">
              <a:latin typeface="Times New Roman" panose="02020603050405020304" pitchFamily="18" charset="0"/>
              <a:cs typeface="Times New Roman" panose="02020603050405020304" pitchFamily="18" charset="0"/>
            </a:endParaRPr>
          </a:p>
          <a:p>
            <a:pPr marL="0" lvl="3" indent="0" eaLnBrk="1" hangingPunct="1">
              <a:lnSpc>
                <a:spcPct val="90000"/>
              </a:lnSpc>
              <a:buFont typeface="Wingdings" pitchFamily="2" charset="2"/>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endParaRPr lang="en-US" sz="2400" dirty="0">
              <a:latin typeface="Times New Roman" panose="02020603050405020304" pitchFamily="18" charset="0"/>
              <a:cs typeface="Times New Roman" panose="02020603050405020304" pitchFamily="18" charset="0"/>
            </a:endParaRPr>
          </a:p>
          <a:p>
            <a:pPr marL="0" lvl="1" indent="0" eaLnBrk="1" hangingPunct="1">
              <a:lnSpc>
                <a:spcPct val="90000"/>
              </a:lnSpc>
              <a:buFont typeface="Wingdings" pitchFamily="2" charset="2"/>
              <a:buNone/>
              <a:defRPr/>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SXHD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endParaRPr lang="en-US" sz="2400" dirty="0">
              <a:latin typeface="Times New Roman" panose="02020603050405020304" pitchFamily="18" charset="0"/>
              <a:cs typeface="Times New Roman" panose="02020603050405020304" pitchFamily="18" charset="0"/>
            </a:endParaRPr>
          </a:p>
          <a:p>
            <a:pPr marL="0" lvl="2" indent="0" eaLnBrk="1" hangingPunct="1">
              <a:lnSpc>
                <a:spcPct val="90000"/>
              </a:lnSpc>
              <a:defRPr/>
            </a:pP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a:p>
            <a:pPr marL="0" lvl="2" indent="0" eaLnBrk="1" hangingPunct="1">
              <a:lnSpc>
                <a:spcPct val="90000"/>
              </a:lnSpc>
              <a:defRPr/>
            </a:pP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THA,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a:latin typeface="Times New Roman" panose="02020603050405020304" pitchFamily="18" charset="0"/>
                <a:cs typeface="Times New Roman" panose="02020603050405020304" pitchFamily="18" charset="0"/>
              </a:rPr>
              <a:t> …</a:t>
            </a:r>
          </a:p>
          <a:p>
            <a:pPr>
              <a:defRP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CC63E1-C416-ECBD-8F44-4E383966F707}"/>
              </a:ext>
            </a:extLst>
          </p:cNvPr>
          <p:cNvSpPr>
            <a:spLocks noGrp="1"/>
          </p:cNvSpPr>
          <p:nvPr>
            <p:ph type="title"/>
          </p:nvPr>
        </p:nvSpPr>
        <p:spPr>
          <a:xfrm>
            <a:off x="609600" y="214313"/>
            <a:ext cx="8334375" cy="623887"/>
          </a:xfrm>
        </p:spPr>
        <p:txBody>
          <a:bodyPr/>
          <a:lstStyle/>
          <a:p>
            <a:pPr algn="ctr">
              <a:defRPr/>
            </a:pP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THU DUNG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BN</a:t>
            </a:r>
          </a:p>
        </p:txBody>
      </p:sp>
      <p:sp>
        <p:nvSpPr>
          <p:cNvPr id="44035" name="Content Placeholder 2">
            <a:extLst>
              <a:ext uri="{FF2B5EF4-FFF2-40B4-BE49-F238E27FC236}">
                <a16:creationId xmlns:a16="http://schemas.microsoft.com/office/drawing/2014/main" id="{103DF7DB-D0ED-3D58-5AB2-E68C50044964}"/>
              </a:ext>
            </a:extLst>
          </p:cNvPr>
          <p:cNvSpPr>
            <a:spLocks noGrp="1"/>
          </p:cNvSpPr>
          <p:nvPr>
            <p:ph idx="1"/>
          </p:nvPr>
        </p:nvSpPr>
        <p:spPr/>
        <p:txBody>
          <a:bodyPr>
            <a:normAutofit lnSpcReduction="10000"/>
          </a:bodyPr>
          <a:lstStyle/>
          <a:p>
            <a:pPr algn="just">
              <a:lnSpc>
                <a:spcPct val="150000"/>
              </a:lnSpc>
              <a:buFont typeface="Wingdings" panose="05000000000000000000" pitchFamily="2" charset="2"/>
              <a:buNone/>
            </a:pPr>
            <a:r>
              <a:rPr lang="en-US" altLang="en-US" sz="2600" b="0" dirty="0" err="1">
                <a:effectLst/>
                <a:latin typeface="Times New Roman" panose="02020603050405020304" pitchFamily="18" charset="0"/>
                <a:cs typeface="Times New Roman" panose="02020603050405020304" pitchFamily="18" charset="0"/>
              </a:rPr>
              <a:t>Các</a:t>
            </a:r>
            <a:r>
              <a:rPr lang="en-US" altLang="en-US" sz="2600" b="0" dirty="0">
                <a:effectLst/>
                <a:latin typeface="Times New Roman" panose="02020603050405020304" pitchFamily="18" charset="0"/>
                <a:cs typeface="Times New Roman" panose="02020603050405020304" pitchFamily="18" charset="0"/>
              </a:rPr>
              <a:t> khoa </a:t>
            </a:r>
            <a:r>
              <a:rPr lang="en-US" altLang="en-US" sz="2600" b="0" dirty="0" err="1">
                <a:effectLst/>
                <a:latin typeface="Times New Roman" panose="02020603050405020304" pitchFamily="18" charset="0"/>
                <a:cs typeface="Times New Roman" panose="02020603050405020304" pitchFamily="18" charset="0"/>
              </a:rPr>
              <a:t>điều</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trị</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nội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trú</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khác</a:t>
            </a:r>
            <a:r>
              <a:rPr lang="en-US" altLang="en-US" sz="2600" b="0" dirty="0">
                <a:effectLst/>
                <a:latin typeface="Times New Roman" panose="02020603050405020304" pitchFamily="18" charset="0"/>
                <a:cs typeface="Times New Roman" panose="02020603050405020304" pitchFamily="18" charset="0"/>
              </a:rPr>
              <a:t>:</a:t>
            </a:r>
          </a:p>
          <a:p>
            <a:pPr algn="just">
              <a:lnSpc>
                <a:spcPct val="150000"/>
              </a:lnSpc>
              <a:buFontTx/>
              <a:buChar char="-"/>
            </a:pPr>
            <a:r>
              <a:rPr lang="en-US" altLang="en-US" sz="2600" b="0" dirty="0" err="1">
                <a:effectLst/>
                <a:latin typeface="Times New Roman" panose="02020603050405020304" pitchFamily="18" charset="0"/>
                <a:cs typeface="Times New Roman" panose="02020603050405020304" pitchFamily="18" charset="0"/>
              </a:rPr>
              <a:t>Sẵn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sàng</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giường</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bệnh</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để</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tiếp</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nhận</a:t>
            </a:r>
            <a:r>
              <a:rPr lang="en-US" altLang="en-US" sz="2600" b="0" dirty="0">
                <a:effectLst/>
                <a:latin typeface="Times New Roman" panose="02020603050405020304" pitchFamily="18" charset="0"/>
                <a:cs typeface="Times New Roman" panose="02020603050405020304" pitchFamily="18" charset="0"/>
              </a:rPr>
              <a:t> BN </a:t>
            </a:r>
            <a:r>
              <a:rPr lang="en-US" altLang="en-US" sz="2600" b="0" dirty="0" err="1">
                <a:effectLst/>
                <a:latin typeface="Times New Roman" panose="02020603050405020304" pitchFamily="18" charset="0"/>
                <a:cs typeface="Times New Roman" panose="02020603050405020304" pitchFamily="18" charset="0"/>
              </a:rPr>
              <a:t>sốt</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XH</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khi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số</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lượng</a:t>
            </a:r>
            <a:r>
              <a:rPr lang="en-US" altLang="en-US" sz="2600" b="0" dirty="0">
                <a:effectLst/>
                <a:latin typeface="Times New Roman" panose="02020603050405020304" pitchFamily="18" charset="0"/>
                <a:cs typeface="Times New Roman" panose="02020603050405020304" pitchFamily="18" charset="0"/>
              </a:rPr>
              <a:t> BN </a:t>
            </a:r>
            <a:r>
              <a:rPr lang="en-US" altLang="en-US" sz="2600" b="0" dirty="0" err="1">
                <a:effectLst/>
                <a:latin typeface="Times New Roman" panose="02020603050405020304" pitchFamily="18" charset="0"/>
                <a:cs typeface="Times New Roman" panose="02020603050405020304" pitchFamily="18" charset="0"/>
              </a:rPr>
              <a:t>nội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trú</a:t>
            </a:r>
            <a:r>
              <a:rPr lang="en-US" altLang="en-US" sz="2600" b="0" dirty="0">
                <a:effectLst/>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quá</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tải</a:t>
            </a:r>
            <a:r>
              <a:rPr lang="en-US" altLang="en-US" sz="2600" dirty="0">
                <a:latin typeface="Times New Roman" panose="02020603050405020304" pitchFamily="18" charset="0"/>
                <a:cs typeface="Times New Roman" panose="02020603050405020304" pitchFamily="18" charset="0"/>
              </a:rPr>
              <a:t> khoa </a:t>
            </a:r>
            <a:r>
              <a:rPr lang="en-US" altLang="en-US" sz="2600" dirty="0" err="1">
                <a:latin typeface="Times New Roman" panose="02020603050405020304" pitchFamily="18" charset="0"/>
                <a:cs typeface="Times New Roman" panose="02020603050405020304" pitchFamily="18" charset="0"/>
              </a:rPr>
              <a:t>Truyền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nhiễm</a:t>
            </a:r>
            <a:r>
              <a:rPr lang="en-US" altLang="en-US" sz="2600" dirty="0">
                <a:latin typeface="Times New Roman" panose="02020603050405020304" pitchFamily="18" charset="0"/>
                <a:cs typeface="Times New Roman" panose="02020603050405020304" pitchFamily="18" charset="0"/>
              </a:rPr>
              <a:t>.</a:t>
            </a:r>
            <a:endParaRPr lang="en-US" altLang="en-US" sz="2600" b="0" dirty="0">
              <a:effectLst/>
              <a:latin typeface="Times New Roman" panose="02020603050405020304" pitchFamily="18" charset="0"/>
              <a:cs typeface="Times New Roman" panose="02020603050405020304" pitchFamily="18" charset="0"/>
            </a:endParaRPr>
          </a:p>
          <a:p>
            <a:pPr algn="just">
              <a:lnSpc>
                <a:spcPct val="150000"/>
              </a:lnSpc>
              <a:buFontTx/>
              <a:buChar char="-"/>
            </a:pPr>
            <a:r>
              <a:rPr lang="en-US" altLang="en-US" sz="2600" b="0" dirty="0" err="1">
                <a:effectLst/>
                <a:latin typeface="Times New Roman" panose="02020603050405020304" pitchFamily="18" charset="0"/>
                <a:cs typeface="Times New Roman" panose="02020603050405020304" pitchFamily="18" charset="0"/>
              </a:rPr>
              <a:t>Triển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khai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tập</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huấn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lại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kiến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thức</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điều</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trị</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bệnh</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sốt</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XH</a:t>
            </a:r>
            <a:r>
              <a:rPr lang="en-US" altLang="en-US" sz="2600" b="0" dirty="0">
                <a:effectLst/>
                <a:latin typeface="Times New Roman" panose="02020603050405020304" pitchFamily="18" charset="0"/>
                <a:cs typeface="Times New Roman" panose="02020603050405020304" pitchFamily="18" charset="0"/>
              </a:rPr>
              <a:t> Dengue </a:t>
            </a:r>
            <a:r>
              <a:rPr lang="en-US" altLang="en-US" sz="2600" b="0" dirty="0" err="1">
                <a:effectLst/>
                <a:latin typeface="Times New Roman" panose="02020603050405020304" pitchFamily="18" charset="0"/>
                <a:cs typeface="Times New Roman" panose="02020603050405020304" pitchFamily="18" charset="0"/>
              </a:rPr>
              <a:t>cho</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nhân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viên</a:t>
            </a:r>
            <a:r>
              <a:rPr lang="en-US" altLang="en-US" sz="2600" b="0" dirty="0">
                <a:effectLst/>
                <a:latin typeface="Times New Roman" panose="02020603050405020304" pitchFamily="18" charset="0"/>
                <a:cs typeface="Times New Roman" panose="02020603050405020304" pitchFamily="18" charset="0"/>
              </a:rPr>
              <a:t> y </a:t>
            </a:r>
            <a:r>
              <a:rPr lang="en-US" altLang="en-US" sz="2600" b="0" dirty="0" err="1">
                <a:effectLst/>
                <a:latin typeface="Times New Roman" panose="02020603050405020304" pitchFamily="18" charset="0"/>
                <a:cs typeface="Times New Roman" panose="02020603050405020304" pitchFamily="18" charset="0"/>
              </a:rPr>
              <a:t>tế</a:t>
            </a:r>
            <a:r>
              <a:rPr lang="en-US" altLang="en-US" sz="2600" b="0" dirty="0">
                <a:effectLst/>
                <a:latin typeface="Times New Roman" panose="02020603050405020304" pitchFamily="18" charset="0"/>
                <a:cs typeface="Times New Roman" panose="02020603050405020304" pitchFamily="18" charset="0"/>
              </a:rPr>
              <a:t>.</a:t>
            </a:r>
          </a:p>
          <a:p>
            <a:pPr algn="just">
              <a:lnSpc>
                <a:spcPct val="150000"/>
              </a:lnSpc>
              <a:buFontTx/>
              <a:buChar char="-"/>
            </a:pPr>
            <a:r>
              <a:rPr lang="en-US" altLang="en-US" sz="2600" b="0" dirty="0" err="1">
                <a:effectLst/>
                <a:latin typeface="Times New Roman" panose="02020603050405020304" pitchFamily="18" charset="0"/>
                <a:cs typeface="Times New Roman" panose="02020603050405020304" pitchFamily="18" charset="0"/>
              </a:rPr>
              <a:t>Hội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chẩn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với</a:t>
            </a:r>
            <a:r>
              <a:rPr lang="en-US" altLang="en-US" sz="2600" b="0" dirty="0">
                <a:effectLst/>
                <a:latin typeface="Times New Roman" panose="02020603050405020304" pitchFamily="18" charset="0"/>
                <a:cs typeface="Times New Roman" panose="02020603050405020304" pitchFamily="18" charset="0"/>
              </a:rPr>
              <a:t> Khoa TN, </a:t>
            </a:r>
            <a:r>
              <a:rPr lang="en-US" altLang="en-US" sz="2600" b="0" dirty="0" err="1">
                <a:effectLst/>
                <a:latin typeface="Times New Roman" panose="02020603050405020304" pitchFamily="18" charset="0"/>
                <a:cs typeface="Times New Roman" panose="02020603050405020304" pitchFamily="18" charset="0"/>
              </a:rPr>
              <a:t>HSTC</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khi</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có</a:t>
            </a:r>
            <a:r>
              <a:rPr lang="en-US" altLang="en-US" sz="2600" b="0" dirty="0">
                <a:effectLst/>
                <a:latin typeface="Times New Roman" panose="02020603050405020304" pitchFamily="18" charset="0"/>
                <a:cs typeface="Times New Roman" panose="02020603050405020304" pitchFamily="18" charset="0"/>
              </a:rPr>
              <a:t> BN </a:t>
            </a:r>
            <a:r>
              <a:rPr lang="en-US" altLang="en-US" sz="2600" b="0" dirty="0" err="1">
                <a:effectLst/>
                <a:latin typeface="Times New Roman" panose="02020603050405020304" pitchFamily="18" charset="0"/>
                <a:cs typeface="Times New Roman" panose="02020603050405020304" pitchFamily="18" charset="0"/>
              </a:rPr>
              <a:t>diễn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biến</a:t>
            </a:r>
            <a:r>
              <a:rPr lang="en-US" altLang="en-US" sz="2600" b="0" dirty="0">
                <a:effectLst/>
                <a:latin typeface="Times New Roman" panose="02020603050405020304" pitchFamily="18" charset="0"/>
                <a:cs typeface="Times New Roman" panose="02020603050405020304" pitchFamily="18" charset="0"/>
              </a:rPr>
              <a:t> </a:t>
            </a:r>
            <a:r>
              <a:rPr lang="en-US" altLang="en-US" sz="2600" b="0" dirty="0" err="1">
                <a:effectLst/>
                <a:latin typeface="Times New Roman" panose="02020603050405020304" pitchFamily="18" charset="0"/>
                <a:cs typeface="Times New Roman" panose="02020603050405020304" pitchFamily="18" charset="0"/>
              </a:rPr>
              <a:t>nặng</a:t>
            </a:r>
            <a:r>
              <a:rPr lang="en-US" altLang="en-US" sz="2600" b="0" dirty="0">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CC63E1-C416-ECBD-8F44-4E383966F707}"/>
              </a:ext>
            </a:extLst>
          </p:cNvPr>
          <p:cNvSpPr>
            <a:spLocks noGrp="1"/>
          </p:cNvSpPr>
          <p:nvPr>
            <p:ph type="title"/>
          </p:nvPr>
        </p:nvSpPr>
        <p:spPr>
          <a:xfrm>
            <a:off x="609600" y="214313"/>
            <a:ext cx="8334375" cy="623887"/>
          </a:xfrm>
        </p:spPr>
        <p:txBody>
          <a:bodyPr/>
          <a:lstStyle/>
          <a:p>
            <a:pPr algn="ctr">
              <a:defRPr/>
            </a:pP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KHẢO</a:t>
            </a:r>
            <a:endParaRPr lang="en-US" sz="3200" dirty="0">
              <a:latin typeface="Times New Roman" panose="02020603050405020304" pitchFamily="18" charset="0"/>
              <a:cs typeface="Times New Roman" panose="02020603050405020304" pitchFamily="18" charset="0"/>
            </a:endParaRPr>
          </a:p>
        </p:txBody>
      </p:sp>
      <p:sp>
        <p:nvSpPr>
          <p:cNvPr id="44035" name="Content Placeholder 2">
            <a:extLst>
              <a:ext uri="{FF2B5EF4-FFF2-40B4-BE49-F238E27FC236}">
                <a16:creationId xmlns:a16="http://schemas.microsoft.com/office/drawing/2014/main" id="{103DF7DB-D0ED-3D58-5AB2-E68C50044964}"/>
              </a:ext>
            </a:extLst>
          </p:cNvPr>
          <p:cNvSpPr>
            <a:spLocks noGrp="1"/>
          </p:cNvSpPr>
          <p:nvPr>
            <p:ph idx="1"/>
          </p:nvPr>
        </p:nvSpPr>
        <p:spPr/>
        <p:txBody>
          <a:bodyPr>
            <a:normAutofit/>
          </a:bodyPr>
          <a:lstStyle/>
          <a:p>
            <a:pPr marL="342900" marR="0" indent="-342900" algn="just">
              <a:lnSpc>
                <a:spcPct val="150000"/>
              </a:lnSpc>
              <a:spcBef>
                <a:spcPts val="600"/>
              </a:spcBef>
              <a:spcAft>
                <a:spcPts val="0"/>
              </a:spcAft>
              <a:buAutoNum type="arabicPeriod"/>
            </a:pPr>
            <a:r>
              <a:rPr lang="en-US" altLang="en-US" sz="2400" dirty="0" err="1">
                <a:solidFill>
                  <a:srgbClr val="000000"/>
                </a:solidFill>
                <a:latin typeface="Times New Roman" panose="02020603050405020304" pitchFamily="18" charset="0"/>
                <a:cs typeface="Times New Roman" panose="02020603050405020304" pitchFamily="18" charset="0"/>
              </a:rPr>
              <a:t>Hướng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dẫn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Chẩn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đoán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điều</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trị</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sốt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xuất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huyết</a:t>
            </a:r>
            <a:r>
              <a:rPr lang="en-US" altLang="en-US" sz="2400" dirty="0">
                <a:solidFill>
                  <a:srgbClr val="000000"/>
                </a:solidFill>
                <a:latin typeface="Times New Roman" panose="02020603050405020304" pitchFamily="18" charset="0"/>
                <a:cs typeface="Times New Roman" panose="02020603050405020304" pitchFamily="18" charset="0"/>
              </a:rPr>
              <a:t> Dengue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Ban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kèm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2760/</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QĐ-BYT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04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2023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lgn="just">
              <a:lnSpc>
                <a:spcPct val="150000"/>
              </a:lnSpc>
              <a:spcBef>
                <a:spcPts val="600"/>
              </a:spcBef>
              <a:spcAft>
                <a:spcPts val="0"/>
              </a:spcAft>
              <a:buAutoNum type="arabicPeriod"/>
            </a:pP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Uptodate</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a:rPr>
              <a:t>Dengue virus infection: Clinical manifestations and diagnosis - UpToDate</a:t>
            </a:r>
            <a:endParaRPr lang="en-US" alt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8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 name="Picture 1">
            <a:extLst>
              <a:ext uri="{FF2B5EF4-FFF2-40B4-BE49-F238E27FC236}">
                <a16:creationId xmlns:a16="http://schemas.microsoft.com/office/drawing/2014/main" id="{68C57F91-0E91-732B-5FCE-9DB733E9B576}"/>
              </a:ext>
            </a:extLst>
          </p:cNvPr>
          <p:cNvPicPr>
            <a:picLocks noChangeAspect="1"/>
          </p:cNvPicPr>
          <p:nvPr/>
        </p:nvPicPr>
        <p:blipFill rotWithShape="1">
          <a:blip r:embed="rId2">
            <a:alphaModFix amt="60000"/>
          </a:blip>
          <a:srcRect l="8850" r="16150"/>
          <a:stretch/>
        </p:blipFill>
        <p:spPr>
          <a:xfrm>
            <a:off x="20" y="10"/>
            <a:ext cx="9143980" cy="6857990"/>
          </a:xfrm>
          <a:prstGeom prst="rect">
            <a:avLst/>
          </a:prstGeom>
        </p:spPr>
      </p:pic>
      <p:sp>
        <p:nvSpPr>
          <p:cNvPr id="4" name="Title 3">
            <a:extLst>
              <a:ext uri="{FF2B5EF4-FFF2-40B4-BE49-F238E27FC236}">
                <a16:creationId xmlns:a16="http://schemas.microsoft.com/office/drawing/2014/main" id="{B3925BE7-A314-C92F-6517-1E3AE4AE324D}"/>
              </a:ext>
            </a:extLst>
          </p:cNvPr>
          <p:cNvSpPr>
            <a:spLocks noGrp="1"/>
          </p:cNvSpPr>
          <p:nvPr>
            <p:ph type="ctrTitle"/>
          </p:nvPr>
        </p:nvSpPr>
        <p:spPr>
          <a:xfrm>
            <a:off x="898635" y="1122363"/>
            <a:ext cx="7346728" cy="2220775"/>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Xin chân thành cảm ơn</a:t>
            </a:r>
          </a:p>
        </p:txBody>
      </p:sp>
      <p:sp>
        <p:nvSpPr>
          <p:cNvPr id="5" name="Subtitle 4">
            <a:extLst>
              <a:ext uri="{FF2B5EF4-FFF2-40B4-BE49-F238E27FC236}">
                <a16:creationId xmlns:a16="http://schemas.microsoft.com/office/drawing/2014/main" id="{80A57817-B4B9-BDC5-B9E2-37948F1EFC4D}"/>
              </a:ext>
            </a:extLst>
          </p:cNvPr>
          <p:cNvSpPr>
            <a:spLocks noGrp="1"/>
          </p:cNvSpPr>
          <p:nvPr>
            <p:ph type="subTitle" idx="1"/>
          </p:nvPr>
        </p:nvSpPr>
        <p:spPr>
          <a:xfrm>
            <a:off x="898635" y="3514853"/>
            <a:ext cx="7346728" cy="2057043"/>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316411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F09C29-CB20-47FC-8A21-F86E10B7D2AB}"/>
              </a:ext>
            </a:extLst>
          </p:cNvPr>
          <p:cNvSpPr>
            <a:spLocks noGrp="1"/>
          </p:cNvSpPr>
          <p:nvPr>
            <p:ph type="ctr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Dengue</a:t>
            </a:r>
          </a:p>
        </p:txBody>
      </p:sp>
      <p:sp>
        <p:nvSpPr>
          <p:cNvPr id="5" name="Subtitle 4">
            <a:extLst>
              <a:ext uri="{FF2B5EF4-FFF2-40B4-BE49-F238E27FC236}">
                <a16:creationId xmlns:a16="http://schemas.microsoft.com/office/drawing/2014/main" id="{B0545CA4-A6C4-A86A-4971-E59C58EA05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881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077B2E4-7E2F-0E97-D967-25338561DAEF}"/>
              </a:ext>
            </a:extLst>
          </p:cNvPr>
          <p:cNvSpPr>
            <a:spLocks noGrp="1" noRot="1" noChangeArrowheads="1"/>
          </p:cNvSpPr>
          <p:nvPr>
            <p:ph type="ctrTitle"/>
          </p:nvPr>
        </p:nvSpPr>
        <p:spPr>
          <a:xfrm>
            <a:off x="1066800" y="381000"/>
            <a:ext cx="777240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r>
              <a:rPr lang="en-US" altLang="en-US" sz="4400" dirty="0" err="1">
                <a:effectLst/>
                <a:latin typeface="Arial" panose="020B0604020202020204" pitchFamily="34" charset="0"/>
              </a:rPr>
              <a:t>Chẩn</a:t>
            </a:r>
            <a:r>
              <a:rPr lang="en-US" altLang="en-US" sz="4400" dirty="0">
                <a:effectLst/>
                <a:latin typeface="Arial" panose="020B0604020202020204" pitchFamily="34" charset="0"/>
              </a:rPr>
              <a:t> </a:t>
            </a:r>
            <a:r>
              <a:rPr lang="en-US" altLang="en-US" sz="4400" dirty="0" err="1">
                <a:effectLst/>
                <a:latin typeface="Arial" panose="020B0604020202020204" pitchFamily="34" charset="0"/>
              </a:rPr>
              <a:t>đoán</a:t>
            </a:r>
            <a:endParaRPr lang="en-US" altLang="en-US" sz="4400" dirty="0">
              <a:effectLst/>
              <a:latin typeface="Arial" panose="020B0604020202020204" pitchFamily="34" charset="0"/>
            </a:endParaRPr>
          </a:p>
        </p:txBody>
      </p:sp>
      <p:sp>
        <p:nvSpPr>
          <p:cNvPr id="153603" name="Rectangle 3">
            <a:extLst>
              <a:ext uri="{FF2B5EF4-FFF2-40B4-BE49-F238E27FC236}">
                <a16:creationId xmlns:a16="http://schemas.microsoft.com/office/drawing/2014/main" id="{A2502026-C09C-2602-B254-558EAF57748F}"/>
              </a:ext>
            </a:extLst>
          </p:cNvPr>
          <p:cNvSpPr>
            <a:spLocks noGrp="1" noChangeArrowheads="1"/>
          </p:cNvSpPr>
          <p:nvPr>
            <p:ph type="subTitle" idx="1"/>
          </p:nvPr>
        </p:nvSpPr>
        <p:spPr>
          <a:xfrm>
            <a:off x="457200" y="1828800"/>
            <a:ext cx="8382000" cy="1752600"/>
          </a:xfrm>
        </p:spPr>
        <p:txBody>
          <a:bodyPr>
            <a:noAutofit/>
          </a:bodyPr>
          <a:lstStyle/>
          <a:p>
            <a:pPr marL="0" indent="0">
              <a:lnSpc>
                <a:spcPct val="130000"/>
              </a:lnSpc>
              <a:buFontTx/>
              <a:buNone/>
              <a:defRPr/>
            </a:pPr>
            <a:r>
              <a:rPr lang="en-US" altLang="en-US" sz="3000" dirty="0" err="1">
                <a:latin typeface="Times New Roman" panose="02020603050405020304" pitchFamily="18" charset="0"/>
                <a:cs typeface="Times New Roman" panose="02020603050405020304" pitchFamily="18" charset="0"/>
              </a:rPr>
              <a:t>Bệnh</a:t>
            </a:r>
            <a:r>
              <a:rPr lang="en-US" altLang="en-US" sz="3000" dirty="0">
                <a:latin typeface="Times New Roman" panose="02020603050405020304" pitchFamily="18" charset="0"/>
                <a:cs typeface="Times New Roman" panose="02020603050405020304" pitchFamily="18" charset="0"/>
              </a:rPr>
              <a:t> SXH Dengue </a:t>
            </a:r>
            <a:r>
              <a:rPr lang="en-US" altLang="en-US" sz="3000" dirty="0" err="1">
                <a:latin typeface="Times New Roman" panose="02020603050405020304" pitchFamily="18" charset="0"/>
                <a:cs typeface="Times New Roman" panose="02020603050405020304" pitchFamily="18" charset="0"/>
              </a:rPr>
              <a:t>được</a:t>
            </a:r>
            <a:r>
              <a:rPr lang="en-US" altLang="en-US" sz="3000" dirty="0">
                <a:latin typeface="Times New Roman" panose="02020603050405020304" pitchFamily="18" charset="0"/>
                <a:cs typeface="Times New Roman" panose="02020603050405020304" pitchFamily="18" charset="0"/>
              </a:rPr>
              <a:t> chia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3 </a:t>
            </a:r>
            <a:r>
              <a:rPr lang="en-US" altLang="en-US" sz="3000" dirty="0" err="1">
                <a:latin typeface="Times New Roman" panose="02020603050405020304" pitchFamily="18" charset="0"/>
                <a:cs typeface="Times New Roman" panose="02020603050405020304" pitchFamily="18" charset="0"/>
              </a:rPr>
              <a:t>mức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a:t>
            </a:r>
          </a:p>
          <a:p>
            <a:pPr marL="0" indent="0" algn="l">
              <a:lnSpc>
                <a:spcPct val="130000"/>
              </a:lnSpc>
              <a:buFontTx/>
              <a:buNone/>
              <a:defRP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Sốt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xuất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huyết</a:t>
            </a:r>
            <a:r>
              <a:rPr lang="en-US" altLang="en-US" sz="3000" dirty="0">
                <a:latin typeface="Times New Roman" panose="02020603050405020304" pitchFamily="18" charset="0"/>
                <a:cs typeface="Times New Roman" panose="02020603050405020304" pitchFamily="18" charset="0"/>
              </a:rPr>
              <a:t> Dengue</a:t>
            </a:r>
          </a:p>
          <a:p>
            <a:pPr marL="0" indent="0" algn="l">
              <a:lnSpc>
                <a:spcPct val="130000"/>
              </a:lnSpc>
              <a:buFontTx/>
              <a:buNone/>
              <a:defRP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Sốt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xuất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huyết</a:t>
            </a:r>
            <a:r>
              <a:rPr lang="en-US" altLang="en-US" sz="3000" dirty="0">
                <a:latin typeface="Times New Roman" panose="02020603050405020304" pitchFamily="18" charset="0"/>
                <a:cs typeface="Times New Roman" panose="02020603050405020304" pitchFamily="18" charset="0"/>
              </a:rPr>
              <a:t> Dengue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dấu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hiệu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cảnh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báo</a:t>
            </a:r>
            <a:endParaRPr lang="en-US" altLang="en-US" sz="3000" dirty="0">
              <a:latin typeface="Times New Roman" panose="02020603050405020304" pitchFamily="18" charset="0"/>
              <a:cs typeface="Times New Roman" panose="02020603050405020304" pitchFamily="18" charset="0"/>
            </a:endParaRPr>
          </a:p>
          <a:p>
            <a:pPr marL="0" indent="0" algn="l">
              <a:lnSpc>
                <a:spcPct val="130000"/>
              </a:lnSpc>
              <a:buFontTx/>
              <a:buNone/>
              <a:defRP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Sốt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xuất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huyết</a:t>
            </a:r>
            <a:r>
              <a:rPr lang="en-US" altLang="en-US" sz="3000" dirty="0">
                <a:latin typeface="Times New Roman" panose="02020603050405020304" pitchFamily="18" charset="0"/>
                <a:cs typeface="Times New Roman" panose="02020603050405020304" pitchFamily="18" charset="0"/>
              </a:rPr>
              <a:t> Dengue </a:t>
            </a:r>
            <a:r>
              <a:rPr lang="en-US" altLang="en-US" sz="3000" dirty="0" err="1">
                <a:latin typeface="Times New Roman" panose="02020603050405020304" pitchFamily="18" charset="0"/>
                <a:cs typeface="Times New Roman" panose="02020603050405020304" pitchFamily="18" charset="0"/>
              </a:rPr>
              <a:t>nặng</a:t>
            </a:r>
            <a:endParaRPr lang="en-US" altLang="en-US"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963270F-641E-B06F-BE90-557766EC9D77}"/>
              </a:ext>
            </a:extLst>
          </p:cNvPr>
          <p:cNvSpPr>
            <a:spLocks noChangeArrowheads="1"/>
          </p:cNvSpPr>
          <p:nvPr/>
        </p:nvSpPr>
        <p:spPr bwMode="auto">
          <a:xfrm>
            <a:off x="4475163" y="228600"/>
            <a:ext cx="1163637" cy="5562600"/>
          </a:xfrm>
          <a:prstGeom prst="rect">
            <a:avLst/>
          </a:prstGeom>
          <a:solidFill>
            <a:srgbClr val="FF9966"/>
          </a:solidFill>
          <a:ln w="9525">
            <a:solidFill>
              <a:schemeClr val="tx1"/>
            </a:solidFill>
            <a:miter lim="800000"/>
            <a:headEnd/>
            <a:tailEnd/>
          </a:ln>
        </p:spPr>
        <p:txBody>
          <a:bodyPr wrap="none" anchor="ct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MY" altLang="en-US" sz="1800" b="0">
              <a:latin typeface="Calibri" panose="020F0502020204030204" pitchFamily="34" charset="0"/>
              <a:cs typeface="Arial" panose="020B0604020202020204" pitchFamily="34" charset="0"/>
            </a:endParaRPr>
          </a:p>
        </p:txBody>
      </p:sp>
      <p:sp>
        <p:nvSpPr>
          <p:cNvPr id="99331" name="Freeform 5">
            <a:extLst>
              <a:ext uri="{FF2B5EF4-FFF2-40B4-BE49-F238E27FC236}">
                <a16:creationId xmlns:a16="http://schemas.microsoft.com/office/drawing/2014/main" id="{C330100E-D829-A00F-DB1D-1C0F90D71447}"/>
              </a:ext>
            </a:extLst>
          </p:cNvPr>
          <p:cNvSpPr>
            <a:spLocks/>
          </p:cNvSpPr>
          <p:nvPr/>
        </p:nvSpPr>
        <p:spPr bwMode="auto">
          <a:xfrm>
            <a:off x="3683000" y="3657600"/>
            <a:ext cx="3000375" cy="700088"/>
          </a:xfrm>
          <a:custGeom>
            <a:avLst/>
            <a:gdLst>
              <a:gd name="T0" fmla="*/ 0 w 1152"/>
              <a:gd name="T1" fmla="*/ 2147483647 h 232"/>
              <a:gd name="T2" fmla="*/ 2147483647 w 1152"/>
              <a:gd name="T3" fmla="*/ 2147483647 h 232"/>
              <a:gd name="T4" fmla="*/ 2147483647 w 1152"/>
              <a:gd name="T5" fmla="*/ 2147483647 h 232"/>
              <a:gd name="T6" fmla="*/ 2147483647 w 1152"/>
              <a:gd name="T7" fmla="*/ 2147483647 h 232"/>
              <a:gd name="T8" fmla="*/ 2147483647 w 1152"/>
              <a:gd name="T9" fmla="*/ 2147483647 h 232"/>
              <a:gd name="T10" fmla="*/ 2147483647 w 1152"/>
              <a:gd name="T11" fmla="*/ 2147483647 h 232"/>
              <a:gd name="T12" fmla="*/ 2147483647 w 1152"/>
              <a:gd name="T13" fmla="*/ 2147483647 h 232"/>
              <a:gd name="T14" fmla="*/ 2147483647 w 1152"/>
              <a:gd name="T15" fmla="*/ 2147483647 h 232"/>
              <a:gd name="T16" fmla="*/ 2147483647 w 1152"/>
              <a:gd name="T17" fmla="*/ 2147483647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2"/>
              <a:gd name="T28" fmla="*/ 0 h 232"/>
              <a:gd name="T29" fmla="*/ 1152 w 1152"/>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2" h="232">
                <a:moveTo>
                  <a:pt x="0" y="16"/>
                </a:moveTo>
                <a:cubicBezTo>
                  <a:pt x="52" y="8"/>
                  <a:pt x="104" y="0"/>
                  <a:pt x="144" y="16"/>
                </a:cubicBezTo>
                <a:cubicBezTo>
                  <a:pt x="184" y="32"/>
                  <a:pt x="208" y="80"/>
                  <a:pt x="240" y="112"/>
                </a:cubicBezTo>
                <a:cubicBezTo>
                  <a:pt x="272" y="144"/>
                  <a:pt x="296" y="192"/>
                  <a:pt x="336" y="208"/>
                </a:cubicBezTo>
                <a:cubicBezTo>
                  <a:pt x="376" y="224"/>
                  <a:pt x="424" y="208"/>
                  <a:pt x="480" y="208"/>
                </a:cubicBezTo>
                <a:cubicBezTo>
                  <a:pt x="536" y="208"/>
                  <a:pt x="608" y="232"/>
                  <a:pt x="672" y="208"/>
                </a:cubicBezTo>
                <a:cubicBezTo>
                  <a:pt x="736" y="184"/>
                  <a:pt x="808" y="88"/>
                  <a:pt x="864" y="64"/>
                </a:cubicBezTo>
                <a:cubicBezTo>
                  <a:pt x="920" y="40"/>
                  <a:pt x="960" y="72"/>
                  <a:pt x="1008" y="64"/>
                </a:cubicBezTo>
                <a:cubicBezTo>
                  <a:pt x="1056" y="56"/>
                  <a:pt x="1128" y="24"/>
                  <a:pt x="1152" y="1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2" name="Rectangle 6">
            <a:extLst>
              <a:ext uri="{FF2B5EF4-FFF2-40B4-BE49-F238E27FC236}">
                <a16:creationId xmlns:a16="http://schemas.microsoft.com/office/drawing/2014/main" id="{723DE7F1-AA93-CDB3-0A58-395F357F1BC7}"/>
              </a:ext>
            </a:extLst>
          </p:cNvPr>
          <p:cNvSpPr>
            <a:spLocks noChangeArrowheads="1"/>
          </p:cNvSpPr>
          <p:nvPr/>
        </p:nvSpPr>
        <p:spPr bwMode="auto">
          <a:xfrm>
            <a:off x="2982913" y="228600"/>
            <a:ext cx="4875212" cy="556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endParaRPr lang="en-US" altLang="en-US" sz="2400" b="0">
              <a:latin typeface="Calibri" panose="020F0502020204030204" pitchFamily="34" charset="0"/>
              <a:cs typeface="Arial" panose="020B0604020202020204" pitchFamily="34" charset="0"/>
            </a:endParaRPr>
          </a:p>
        </p:txBody>
      </p:sp>
      <p:sp>
        <p:nvSpPr>
          <p:cNvPr id="12293" name="Line 7">
            <a:extLst>
              <a:ext uri="{FF2B5EF4-FFF2-40B4-BE49-F238E27FC236}">
                <a16:creationId xmlns:a16="http://schemas.microsoft.com/office/drawing/2014/main" id="{284CD13C-F458-3A6B-6F5A-9BCFC8AC0C1A}"/>
              </a:ext>
            </a:extLst>
          </p:cNvPr>
          <p:cNvSpPr>
            <a:spLocks noChangeShapeType="1"/>
          </p:cNvSpPr>
          <p:nvPr/>
        </p:nvSpPr>
        <p:spPr bwMode="auto">
          <a:xfrm>
            <a:off x="2973388" y="808038"/>
            <a:ext cx="4875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9">
            <a:extLst>
              <a:ext uri="{FF2B5EF4-FFF2-40B4-BE49-F238E27FC236}">
                <a16:creationId xmlns:a16="http://schemas.microsoft.com/office/drawing/2014/main" id="{B89A9587-E36E-7BB6-7728-999CD601581F}"/>
              </a:ext>
            </a:extLst>
          </p:cNvPr>
          <p:cNvSpPr>
            <a:spLocks noChangeShapeType="1"/>
          </p:cNvSpPr>
          <p:nvPr/>
        </p:nvSpPr>
        <p:spPr bwMode="auto">
          <a:xfrm>
            <a:off x="2971800" y="1944688"/>
            <a:ext cx="4875213"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11">
            <a:extLst>
              <a:ext uri="{FF2B5EF4-FFF2-40B4-BE49-F238E27FC236}">
                <a16:creationId xmlns:a16="http://schemas.microsoft.com/office/drawing/2014/main" id="{1DA38BEE-D518-414F-217D-98276162677B}"/>
              </a:ext>
            </a:extLst>
          </p:cNvPr>
          <p:cNvSpPr>
            <a:spLocks noChangeShapeType="1"/>
          </p:cNvSpPr>
          <p:nvPr/>
        </p:nvSpPr>
        <p:spPr bwMode="auto">
          <a:xfrm>
            <a:off x="2973388" y="4343400"/>
            <a:ext cx="4875212"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Text Box 17">
            <a:extLst>
              <a:ext uri="{FF2B5EF4-FFF2-40B4-BE49-F238E27FC236}">
                <a16:creationId xmlns:a16="http://schemas.microsoft.com/office/drawing/2014/main" id="{67ED680D-9AA8-7675-16FC-09DCDCD9FE00}"/>
              </a:ext>
            </a:extLst>
          </p:cNvPr>
          <p:cNvSpPr txBox="1">
            <a:spLocks noChangeArrowheads="1"/>
          </p:cNvSpPr>
          <p:nvPr/>
        </p:nvSpPr>
        <p:spPr bwMode="auto">
          <a:xfrm>
            <a:off x="2895600" y="488950"/>
            <a:ext cx="4568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600">
                <a:latin typeface="Comic Sans MS" panose="030F0702030302020204" pitchFamily="66" charset="0"/>
                <a:cs typeface="Arial" panose="020B0604020202020204" pitchFamily="34" charset="0"/>
              </a:rPr>
              <a:t>     1   2   3   4    5    6   7   8   9   10</a:t>
            </a:r>
            <a:endParaRPr lang="en-US" altLang="en-US" sz="2400">
              <a:latin typeface="Comic Sans MS" panose="030F0702030302020204" pitchFamily="66" charset="0"/>
              <a:cs typeface="Arial" panose="020B0604020202020204" pitchFamily="34" charset="0"/>
            </a:endParaRPr>
          </a:p>
        </p:txBody>
      </p:sp>
      <p:sp>
        <p:nvSpPr>
          <p:cNvPr id="12297" name="Line 18">
            <a:extLst>
              <a:ext uri="{FF2B5EF4-FFF2-40B4-BE49-F238E27FC236}">
                <a16:creationId xmlns:a16="http://schemas.microsoft.com/office/drawing/2014/main" id="{CDEBFF49-1B59-B3AF-00B1-23BB4A53831D}"/>
              </a:ext>
            </a:extLst>
          </p:cNvPr>
          <p:cNvSpPr>
            <a:spLocks noChangeShapeType="1"/>
          </p:cNvSpPr>
          <p:nvPr/>
        </p:nvSpPr>
        <p:spPr bwMode="auto">
          <a:xfrm>
            <a:off x="2973388" y="1384300"/>
            <a:ext cx="8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9">
            <a:extLst>
              <a:ext uri="{FF2B5EF4-FFF2-40B4-BE49-F238E27FC236}">
                <a16:creationId xmlns:a16="http://schemas.microsoft.com/office/drawing/2014/main" id="{26776759-9541-9A75-828B-B9D2CB0A35AF}"/>
              </a:ext>
            </a:extLst>
          </p:cNvPr>
          <p:cNvSpPr>
            <a:spLocks noChangeShapeType="1"/>
          </p:cNvSpPr>
          <p:nvPr/>
        </p:nvSpPr>
        <p:spPr bwMode="auto">
          <a:xfrm>
            <a:off x="2973388" y="1554163"/>
            <a:ext cx="8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20">
            <a:extLst>
              <a:ext uri="{FF2B5EF4-FFF2-40B4-BE49-F238E27FC236}">
                <a16:creationId xmlns:a16="http://schemas.microsoft.com/office/drawing/2014/main" id="{F792BD2B-F0AC-ECEE-7C25-C34C120C99A6}"/>
              </a:ext>
            </a:extLst>
          </p:cNvPr>
          <p:cNvSpPr>
            <a:spLocks noChangeShapeType="1"/>
          </p:cNvSpPr>
          <p:nvPr/>
        </p:nvSpPr>
        <p:spPr bwMode="auto">
          <a:xfrm>
            <a:off x="2973388" y="1725613"/>
            <a:ext cx="8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21">
            <a:extLst>
              <a:ext uri="{FF2B5EF4-FFF2-40B4-BE49-F238E27FC236}">
                <a16:creationId xmlns:a16="http://schemas.microsoft.com/office/drawing/2014/main" id="{5E681C68-D082-90E1-770E-5A39008CB867}"/>
              </a:ext>
            </a:extLst>
          </p:cNvPr>
          <p:cNvSpPr>
            <a:spLocks noChangeShapeType="1"/>
          </p:cNvSpPr>
          <p:nvPr/>
        </p:nvSpPr>
        <p:spPr bwMode="auto">
          <a:xfrm>
            <a:off x="2973388" y="1895475"/>
            <a:ext cx="8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Text Box 22">
            <a:extLst>
              <a:ext uri="{FF2B5EF4-FFF2-40B4-BE49-F238E27FC236}">
                <a16:creationId xmlns:a16="http://schemas.microsoft.com/office/drawing/2014/main" id="{13DD901B-C723-1016-7726-0B3561F92256}"/>
              </a:ext>
            </a:extLst>
          </p:cNvPr>
          <p:cNvSpPr txBox="1">
            <a:spLocks noChangeArrowheads="1"/>
          </p:cNvSpPr>
          <p:nvPr/>
        </p:nvSpPr>
        <p:spPr bwMode="auto">
          <a:xfrm>
            <a:off x="3062288" y="121920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200">
                <a:latin typeface="Comic Sans MS" panose="030F0702030302020204" pitchFamily="66" charset="0"/>
                <a:cs typeface="Arial" panose="020B0604020202020204" pitchFamily="34" charset="0"/>
              </a:rPr>
              <a:t>40</a:t>
            </a:r>
          </a:p>
        </p:txBody>
      </p:sp>
      <p:sp>
        <p:nvSpPr>
          <p:cNvPr id="99342" name="Freeform 23">
            <a:extLst>
              <a:ext uri="{FF2B5EF4-FFF2-40B4-BE49-F238E27FC236}">
                <a16:creationId xmlns:a16="http://schemas.microsoft.com/office/drawing/2014/main" id="{4C2B27EB-1373-E0E3-02BB-072088CB2FCF}"/>
              </a:ext>
            </a:extLst>
          </p:cNvPr>
          <p:cNvSpPr>
            <a:spLocks/>
          </p:cNvSpPr>
          <p:nvPr/>
        </p:nvSpPr>
        <p:spPr bwMode="auto">
          <a:xfrm>
            <a:off x="4037013" y="4752975"/>
            <a:ext cx="3633787" cy="1023938"/>
          </a:xfrm>
          <a:custGeom>
            <a:avLst/>
            <a:gdLst>
              <a:gd name="T0" fmla="*/ 0 w 1968"/>
              <a:gd name="T1" fmla="*/ 2147483647 h 576"/>
              <a:gd name="T2" fmla="*/ 2147483647 w 1968"/>
              <a:gd name="T3" fmla="*/ 2147483647 h 576"/>
              <a:gd name="T4" fmla="*/ 2147483647 w 1968"/>
              <a:gd name="T5" fmla="*/ 2147483647 h 576"/>
              <a:gd name="T6" fmla="*/ 2147483647 w 1968"/>
              <a:gd name="T7" fmla="*/ 2147483647 h 576"/>
              <a:gd name="T8" fmla="*/ 2147483647 w 1968"/>
              <a:gd name="T9" fmla="*/ 2147483647 h 576"/>
              <a:gd name="T10" fmla="*/ 2147483647 w 1968"/>
              <a:gd name="T11" fmla="*/ 2147483647 h 576"/>
              <a:gd name="T12" fmla="*/ 2147483647 w 1968"/>
              <a:gd name="T13" fmla="*/ 0 h 576"/>
              <a:gd name="T14" fmla="*/ 0 60000 65536"/>
              <a:gd name="T15" fmla="*/ 0 60000 65536"/>
              <a:gd name="T16" fmla="*/ 0 60000 65536"/>
              <a:gd name="T17" fmla="*/ 0 60000 65536"/>
              <a:gd name="T18" fmla="*/ 0 60000 65536"/>
              <a:gd name="T19" fmla="*/ 0 60000 65536"/>
              <a:gd name="T20" fmla="*/ 0 60000 65536"/>
              <a:gd name="T21" fmla="*/ 0 w 1968"/>
              <a:gd name="T22" fmla="*/ 0 h 576"/>
              <a:gd name="T23" fmla="*/ 1968 w 1968"/>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576">
                <a:moveTo>
                  <a:pt x="0" y="576"/>
                </a:moveTo>
                <a:cubicBezTo>
                  <a:pt x="144" y="544"/>
                  <a:pt x="288" y="512"/>
                  <a:pt x="384" y="480"/>
                </a:cubicBezTo>
                <a:cubicBezTo>
                  <a:pt x="480" y="448"/>
                  <a:pt x="520" y="416"/>
                  <a:pt x="576" y="384"/>
                </a:cubicBezTo>
                <a:cubicBezTo>
                  <a:pt x="632" y="352"/>
                  <a:pt x="672" y="320"/>
                  <a:pt x="720" y="288"/>
                </a:cubicBezTo>
                <a:cubicBezTo>
                  <a:pt x="768" y="256"/>
                  <a:pt x="816" y="216"/>
                  <a:pt x="864" y="192"/>
                </a:cubicBezTo>
                <a:cubicBezTo>
                  <a:pt x="912" y="168"/>
                  <a:pt x="824" y="176"/>
                  <a:pt x="1008" y="144"/>
                </a:cubicBezTo>
                <a:cubicBezTo>
                  <a:pt x="1192" y="112"/>
                  <a:pt x="1816" y="24"/>
                  <a:pt x="1968" y="0"/>
                </a:cubicBezTo>
              </a:path>
            </a:pathLst>
          </a:custGeom>
          <a:noFill/>
          <a:ln w="28575">
            <a:solidFill>
              <a:srgbClr val="00264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3" name="Freeform 26">
            <a:extLst>
              <a:ext uri="{FF2B5EF4-FFF2-40B4-BE49-F238E27FC236}">
                <a16:creationId xmlns:a16="http://schemas.microsoft.com/office/drawing/2014/main" id="{5E77E34E-7D21-7270-0107-D74A4CC47EBC}"/>
              </a:ext>
            </a:extLst>
          </p:cNvPr>
          <p:cNvSpPr>
            <a:spLocks/>
          </p:cNvSpPr>
          <p:nvPr/>
        </p:nvSpPr>
        <p:spPr bwMode="auto">
          <a:xfrm>
            <a:off x="3200400" y="1233488"/>
            <a:ext cx="2514600" cy="812800"/>
          </a:xfrm>
          <a:custGeom>
            <a:avLst/>
            <a:gdLst>
              <a:gd name="T0" fmla="*/ 0 w 1584"/>
              <a:gd name="T1" fmla="*/ 2147483647 h 512"/>
              <a:gd name="T2" fmla="*/ 2147483647 w 1584"/>
              <a:gd name="T3" fmla="*/ 2147483647 h 512"/>
              <a:gd name="T4" fmla="*/ 2147483647 w 1584"/>
              <a:gd name="T5" fmla="*/ 2147483647 h 512"/>
              <a:gd name="T6" fmla="*/ 2147483647 w 1584"/>
              <a:gd name="T7" fmla="*/ 2147483647 h 512"/>
              <a:gd name="T8" fmla="*/ 2147483647 w 1584"/>
              <a:gd name="T9" fmla="*/ 2147483647 h 512"/>
              <a:gd name="T10" fmla="*/ 2147483647 w 1584"/>
              <a:gd name="T11" fmla="*/ 2147483647 h 512"/>
              <a:gd name="T12" fmla="*/ 2147483647 w 1584"/>
              <a:gd name="T13" fmla="*/ 2147483647 h 512"/>
              <a:gd name="T14" fmla="*/ 2147483647 w 1584"/>
              <a:gd name="T15" fmla="*/ 2147483647 h 512"/>
              <a:gd name="T16" fmla="*/ 2147483647 w 1584"/>
              <a:gd name="T17" fmla="*/ 2147483647 h 512"/>
              <a:gd name="T18" fmla="*/ 2147483647 w 1584"/>
              <a:gd name="T19" fmla="*/ 2147483647 h 512"/>
              <a:gd name="T20" fmla="*/ 2147483647 w 1584"/>
              <a:gd name="T21" fmla="*/ 2147483647 h 512"/>
              <a:gd name="T22" fmla="*/ 2147483647 w 1584"/>
              <a:gd name="T23" fmla="*/ 2147483647 h 512"/>
              <a:gd name="T24" fmla="*/ 2147483647 w 1584"/>
              <a:gd name="T25" fmla="*/ 2147483647 h 512"/>
              <a:gd name="T26" fmla="*/ 2147483647 w 1584"/>
              <a:gd name="T27" fmla="*/ 2147483647 h 512"/>
              <a:gd name="T28" fmla="*/ 2147483647 w 1584"/>
              <a:gd name="T29" fmla="*/ 2147483647 h 512"/>
              <a:gd name="T30" fmla="*/ 2147483647 w 1584"/>
              <a:gd name="T31" fmla="*/ 2147483647 h 5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4"/>
              <a:gd name="T49" fmla="*/ 0 h 512"/>
              <a:gd name="T50" fmla="*/ 1584 w 1584"/>
              <a:gd name="T51" fmla="*/ 512 h 5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4" h="512">
                <a:moveTo>
                  <a:pt x="0" y="448"/>
                </a:moveTo>
                <a:cubicBezTo>
                  <a:pt x="16" y="400"/>
                  <a:pt x="32" y="352"/>
                  <a:pt x="48" y="304"/>
                </a:cubicBezTo>
                <a:cubicBezTo>
                  <a:pt x="64" y="256"/>
                  <a:pt x="72" y="200"/>
                  <a:pt x="96" y="160"/>
                </a:cubicBezTo>
                <a:cubicBezTo>
                  <a:pt x="120" y="120"/>
                  <a:pt x="144" y="88"/>
                  <a:pt x="192" y="64"/>
                </a:cubicBezTo>
                <a:cubicBezTo>
                  <a:pt x="240" y="40"/>
                  <a:pt x="304" y="0"/>
                  <a:pt x="384" y="16"/>
                </a:cubicBezTo>
                <a:cubicBezTo>
                  <a:pt x="464" y="32"/>
                  <a:pt x="608" y="128"/>
                  <a:pt x="672" y="160"/>
                </a:cubicBezTo>
                <a:cubicBezTo>
                  <a:pt x="736" y="192"/>
                  <a:pt x="736" y="168"/>
                  <a:pt x="768" y="208"/>
                </a:cubicBezTo>
                <a:cubicBezTo>
                  <a:pt x="800" y="248"/>
                  <a:pt x="832" y="352"/>
                  <a:pt x="864" y="400"/>
                </a:cubicBezTo>
                <a:cubicBezTo>
                  <a:pt x="896" y="448"/>
                  <a:pt x="920" y="480"/>
                  <a:pt x="960" y="496"/>
                </a:cubicBezTo>
                <a:cubicBezTo>
                  <a:pt x="1000" y="512"/>
                  <a:pt x="1064" y="504"/>
                  <a:pt x="1104" y="496"/>
                </a:cubicBezTo>
                <a:cubicBezTo>
                  <a:pt x="1144" y="488"/>
                  <a:pt x="1176" y="464"/>
                  <a:pt x="1200" y="448"/>
                </a:cubicBezTo>
                <a:cubicBezTo>
                  <a:pt x="1224" y="432"/>
                  <a:pt x="1224" y="424"/>
                  <a:pt x="1248" y="400"/>
                </a:cubicBezTo>
                <a:cubicBezTo>
                  <a:pt x="1272" y="376"/>
                  <a:pt x="1312" y="312"/>
                  <a:pt x="1344" y="304"/>
                </a:cubicBezTo>
                <a:cubicBezTo>
                  <a:pt x="1376" y="296"/>
                  <a:pt x="1408" y="336"/>
                  <a:pt x="1440" y="352"/>
                </a:cubicBezTo>
                <a:cubicBezTo>
                  <a:pt x="1472" y="368"/>
                  <a:pt x="1512" y="384"/>
                  <a:pt x="1536" y="400"/>
                </a:cubicBezTo>
                <a:cubicBezTo>
                  <a:pt x="1560" y="416"/>
                  <a:pt x="1576" y="440"/>
                  <a:pt x="1584" y="44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44" name="Freeform 45">
            <a:extLst>
              <a:ext uri="{FF2B5EF4-FFF2-40B4-BE49-F238E27FC236}">
                <a16:creationId xmlns:a16="http://schemas.microsoft.com/office/drawing/2014/main" id="{809068D9-742F-4BAA-D701-9576DF24BEE1}"/>
              </a:ext>
            </a:extLst>
          </p:cNvPr>
          <p:cNvSpPr>
            <a:spLocks/>
          </p:cNvSpPr>
          <p:nvPr/>
        </p:nvSpPr>
        <p:spPr bwMode="auto">
          <a:xfrm>
            <a:off x="3810000" y="3671888"/>
            <a:ext cx="2819400" cy="787400"/>
          </a:xfrm>
          <a:custGeom>
            <a:avLst/>
            <a:gdLst>
              <a:gd name="T0" fmla="*/ 0 w 1776"/>
              <a:gd name="T1" fmla="*/ 2147483647 h 496"/>
              <a:gd name="T2" fmla="*/ 2147483647 w 1776"/>
              <a:gd name="T3" fmla="*/ 2147483647 h 496"/>
              <a:gd name="T4" fmla="*/ 2147483647 w 1776"/>
              <a:gd name="T5" fmla="*/ 2147483647 h 496"/>
              <a:gd name="T6" fmla="*/ 2147483647 w 1776"/>
              <a:gd name="T7" fmla="*/ 2147483647 h 496"/>
              <a:gd name="T8" fmla="*/ 2147483647 w 1776"/>
              <a:gd name="T9" fmla="*/ 2147483647 h 496"/>
              <a:gd name="T10" fmla="*/ 2147483647 w 1776"/>
              <a:gd name="T11" fmla="*/ 2147483647 h 496"/>
              <a:gd name="T12" fmla="*/ 2147483647 w 1776"/>
              <a:gd name="T13" fmla="*/ 2147483647 h 496"/>
              <a:gd name="T14" fmla="*/ 2147483647 w 1776"/>
              <a:gd name="T15" fmla="*/ 2147483647 h 496"/>
              <a:gd name="T16" fmla="*/ 2147483647 w 1776"/>
              <a:gd name="T17" fmla="*/ 2147483647 h 496"/>
              <a:gd name="T18" fmla="*/ 2147483647 w 1776"/>
              <a:gd name="T19" fmla="*/ 2147483647 h 496"/>
              <a:gd name="T20" fmla="*/ 2147483647 w 1776"/>
              <a:gd name="T21" fmla="*/ 2147483647 h 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6"/>
              <a:gd name="T34" fmla="*/ 0 h 496"/>
              <a:gd name="T35" fmla="*/ 1776 w 1776"/>
              <a:gd name="T36" fmla="*/ 496 h 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6" h="496">
                <a:moveTo>
                  <a:pt x="0" y="392"/>
                </a:moveTo>
                <a:cubicBezTo>
                  <a:pt x="148" y="396"/>
                  <a:pt x="296" y="400"/>
                  <a:pt x="384" y="344"/>
                </a:cubicBezTo>
                <a:cubicBezTo>
                  <a:pt x="472" y="288"/>
                  <a:pt x="488" y="112"/>
                  <a:pt x="528" y="56"/>
                </a:cubicBezTo>
                <a:cubicBezTo>
                  <a:pt x="568" y="0"/>
                  <a:pt x="584" y="0"/>
                  <a:pt x="624" y="8"/>
                </a:cubicBezTo>
                <a:cubicBezTo>
                  <a:pt x="664" y="16"/>
                  <a:pt x="720" y="56"/>
                  <a:pt x="768" y="104"/>
                </a:cubicBezTo>
                <a:cubicBezTo>
                  <a:pt x="816" y="152"/>
                  <a:pt x="872" y="248"/>
                  <a:pt x="912" y="296"/>
                </a:cubicBezTo>
                <a:cubicBezTo>
                  <a:pt x="952" y="344"/>
                  <a:pt x="976" y="360"/>
                  <a:pt x="1008" y="392"/>
                </a:cubicBezTo>
                <a:cubicBezTo>
                  <a:pt x="1040" y="424"/>
                  <a:pt x="1064" y="480"/>
                  <a:pt x="1104" y="488"/>
                </a:cubicBezTo>
                <a:cubicBezTo>
                  <a:pt x="1144" y="496"/>
                  <a:pt x="1200" y="456"/>
                  <a:pt x="1248" y="440"/>
                </a:cubicBezTo>
                <a:cubicBezTo>
                  <a:pt x="1296" y="424"/>
                  <a:pt x="1304" y="400"/>
                  <a:pt x="1392" y="392"/>
                </a:cubicBezTo>
                <a:cubicBezTo>
                  <a:pt x="1480" y="384"/>
                  <a:pt x="1712" y="392"/>
                  <a:pt x="1776" y="392"/>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5" name="Freeform 3">
            <a:extLst>
              <a:ext uri="{FF2B5EF4-FFF2-40B4-BE49-F238E27FC236}">
                <a16:creationId xmlns:a16="http://schemas.microsoft.com/office/drawing/2014/main" id="{C86BF06E-551D-5FEB-9347-7C9B1B47EB57}"/>
              </a:ext>
            </a:extLst>
          </p:cNvPr>
          <p:cNvSpPr>
            <a:spLocks/>
          </p:cNvSpPr>
          <p:nvPr/>
        </p:nvSpPr>
        <p:spPr bwMode="auto">
          <a:xfrm>
            <a:off x="3200400" y="5022850"/>
            <a:ext cx="1301750" cy="768350"/>
          </a:xfrm>
          <a:custGeom>
            <a:avLst/>
            <a:gdLst>
              <a:gd name="T0" fmla="*/ 0 w 432"/>
              <a:gd name="T1" fmla="*/ 2147483647 h 264"/>
              <a:gd name="T2" fmla="*/ 2147483647 w 432"/>
              <a:gd name="T3" fmla="*/ 2147483647 h 264"/>
              <a:gd name="T4" fmla="*/ 2147483647 w 432"/>
              <a:gd name="T5" fmla="*/ 2147483647 h 264"/>
              <a:gd name="T6" fmla="*/ 2147483647 w 432"/>
              <a:gd name="T7" fmla="*/ 2147483647 h 264"/>
              <a:gd name="T8" fmla="*/ 0 60000 65536"/>
              <a:gd name="T9" fmla="*/ 0 60000 65536"/>
              <a:gd name="T10" fmla="*/ 0 60000 65536"/>
              <a:gd name="T11" fmla="*/ 0 60000 65536"/>
              <a:gd name="T12" fmla="*/ 0 w 432"/>
              <a:gd name="T13" fmla="*/ 0 h 264"/>
              <a:gd name="T14" fmla="*/ 432 w 432"/>
              <a:gd name="T15" fmla="*/ 264 h 264"/>
            </a:gdLst>
            <a:ahLst/>
            <a:cxnLst>
              <a:cxn ang="T8">
                <a:pos x="T0" y="T1"/>
              </a:cxn>
              <a:cxn ang="T9">
                <a:pos x="T2" y="T3"/>
              </a:cxn>
              <a:cxn ang="T10">
                <a:pos x="T4" y="T5"/>
              </a:cxn>
              <a:cxn ang="T11">
                <a:pos x="T6" y="T7"/>
              </a:cxn>
            </a:cxnLst>
            <a:rect l="T12" t="T13" r="T14" b="T15"/>
            <a:pathLst>
              <a:path w="432" h="264">
                <a:moveTo>
                  <a:pt x="0" y="264"/>
                </a:moveTo>
                <a:cubicBezTo>
                  <a:pt x="68" y="156"/>
                  <a:pt x="136" y="48"/>
                  <a:pt x="192" y="24"/>
                </a:cubicBezTo>
                <a:cubicBezTo>
                  <a:pt x="248" y="0"/>
                  <a:pt x="296" y="80"/>
                  <a:pt x="336" y="120"/>
                </a:cubicBezTo>
                <a:cubicBezTo>
                  <a:pt x="376" y="160"/>
                  <a:pt x="400" y="240"/>
                  <a:pt x="432" y="264"/>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6" name="Rectangle 20">
            <a:extLst>
              <a:ext uri="{FF2B5EF4-FFF2-40B4-BE49-F238E27FC236}">
                <a16:creationId xmlns:a16="http://schemas.microsoft.com/office/drawing/2014/main" id="{9F1CEEEE-8129-8995-8484-805E50BA1A8C}"/>
              </a:ext>
            </a:extLst>
          </p:cNvPr>
          <p:cNvSpPr>
            <a:spLocks noChangeArrowheads="1"/>
          </p:cNvSpPr>
          <p:nvPr/>
        </p:nvSpPr>
        <p:spPr bwMode="auto">
          <a:xfrm>
            <a:off x="2971800" y="4572000"/>
            <a:ext cx="152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latin typeface="Times New Roman" panose="02020603050405020304" pitchFamily="18" charset="0"/>
              </a:rPr>
              <a:t>Tải lượng VR</a:t>
            </a:r>
          </a:p>
        </p:txBody>
      </p:sp>
      <p:sp>
        <p:nvSpPr>
          <p:cNvPr id="12307" name="Text Box 21">
            <a:extLst>
              <a:ext uri="{FF2B5EF4-FFF2-40B4-BE49-F238E27FC236}">
                <a16:creationId xmlns:a16="http://schemas.microsoft.com/office/drawing/2014/main" id="{E3D83D49-EF54-EEE3-7099-F401418185E5}"/>
              </a:ext>
            </a:extLst>
          </p:cNvPr>
          <p:cNvSpPr txBox="1">
            <a:spLocks noChangeArrowheads="1"/>
          </p:cNvSpPr>
          <p:nvPr/>
        </p:nvSpPr>
        <p:spPr bwMode="auto">
          <a:xfrm>
            <a:off x="0" y="60198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err="1">
                <a:latin typeface="Times New Roman" panose="02020603050405020304" pitchFamily="18" charset="0"/>
              </a:rPr>
              <a:t>Các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giai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đoạn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Dengue:      </a:t>
            </a:r>
            <a:r>
              <a:rPr lang="en-US" altLang="en-US" sz="2000" b="0" dirty="0" err="1">
                <a:latin typeface="Times New Roman" panose="02020603050405020304" pitchFamily="18" charset="0"/>
              </a:rPr>
              <a:t>Sốt</a:t>
            </a:r>
            <a:r>
              <a:rPr lang="en-US" altLang="en-US" sz="2000" b="0" dirty="0">
                <a:latin typeface="Times New Roman" panose="02020603050405020304" pitchFamily="18" charset="0"/>
              </a:rPr>
              <a:t>             </a:t>
            </a:r>
            <a:r>
              <a:rPr lang="en-US" altLang="en-US" sz="2000" b="0" dirty="0" err="1">
                <a:latin typeface="Times New Roman" panose="02020603050405020304" pitchFamily="18" charset="0"/>
              </a:rPr>
              <a:t>Nguy</a:t>
            </a:r>
            <a:r>
              <a:rPr lang="en-US" altLang="en-US" sz="2000" b="0" dirty="0">
                <a:latin typeface="Times New Roman" panose="02020603050405020304" pitchFamily="18" charset="0"/>
              </a:rPr>
              <a:t> </a:t>
            </a:r>
            <a:r>
              <a:rPr lang="en-US" altLang="en-US" sz="2000" b="0" dirty="0" err="1">
                <a:latin typeface="Times New Roman" panose="02020603050405020304" pitchFamily="18" charset="0"/>
              </a:rPr>
              <a:t>hiểm</a:t>
            </a:r>
            <a:r>
              <a:rPr lang="en-US" altLang="en-US" sz="2000" b="0" dirty="0">
                <a:latin typeface="Times New Roman" panose="02020603050405020304" pitchFamily="18" charset="0"/>
              </a:rPr>
              <a:t>            </a:t>
            </a:r>
            <a:r>
              <a:rPr lang="en-US" altLang="en-US" sz="2000" b="0" dirty="0" err="1">
                <a:latin typeface="Times New Roman" panose="02020603050405020304" pitchFamily="18" charset="0"/>
              </a:rPr>
              <a:t>Hồi</a:t>
            </a:r>
            <a:r>
              <a:rPr lang="en-US" altLang="en-US" sz="2000" b="0" dirty="0">
                <a:latin typeface="Times New Roman" panose="02020603050405020304" pitchFamily="18" charset="0"/>
              </a:rPr>
              <a:t> </a:t>
            </a:r>
            <a:r>
              <a:rPr lang="en-US" altLang="en-US" sz="2000" b="0" dirty="0" err="1">
                <a:latin typeface="Times New Roman" panose="02020603050405020304" pitchFamily="18" charset="0"/>
              </a:rPr>
              <a:t>phục</a:t>
            </a:r>
            <a:endParaRPr lang="en-US" altLang="en-US" sz="2000" b="0" dirty="0">
              <a:latin typeface="Times New Roman" panose="02020603050405020304" pitchFamily="18" charset="0"/>
            </a:endParaRPr>
          </a:p>
        </p:txBody>
      </p:sp>
      <p:sp>
        <p:nvSpPr>
          <p:cNvPr id="12308" name="Line 11">
            <a:extLst>
              <a:ext uri="{FF2B5EF4-FFF2-40B4-BE49-F238E27FC236}">
                <a16:creationId xmlns:a16="http://schemas.microsoft.com/office/drawing/2014/main" id="{498340C5-938E-FC61-FB78-4E2B1C8C747C}"/>
              </a:ext>
            </a:extLst>
          </p:cNvPr>
          <p:cNvSpPr>
            <a:spLocks noChangeShapeType="1"/>
          </p:cNvSpPr>
          <p:nvPr/>
        </p:nvSpPr>
        <p:spPr bwMode="auto">
          <a:xfrm>
            <a:off x="2971800" y="3352800"/>
            <a:ext cx="4875213"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9" name="Rectangle 23">
            <a:extLst>
              <a:ext uri="{FF2B5EF4-FFF2-40B4-BE49-F238E27FC236}">
                <a16:creationId xmlns:a16="http://schemas.microsoft.com/office/drawing/2014/main" id="{92BF70D5-2343-8495-ED94-1221A0C458DC}"/>
              </a:ext>
            </a:extLst>
          </p:cNvPr>
          <p:cNvSpPr>
            <a:spLocks noChangeArrowheads="1"/>
          </p:cNvSpPr>
          <p:nvPr/>
        </p:nvSpPr>
        <p:spPr bwMode="auto">
          <a:xfrm>
            <a:off x="4495800" y="2209800"/>
            <a:ext cx="1143000" cy="609600"/>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FF0000"/>
              </a:solidFill>
            </a:endParaRPr>
          </a:p>
        </p:txBody>
      </p:sp>
      <p:sp>
        <p:nvSpPr>
          <p:cNvPr id="99350" name="Text Box 24">
            <a:extLst>
              <a:ext uri="{FF2B5EF4-FFF2-40B4-BE49-F238E27FC236}">
                <a16:creationId xmlns:a16="http://schemas.microsoft.com/office/drawing/2014/main" id="{017CCCBA-5602-650F-DCC0-9418F5F534B9}"/>
              </a:ext>
            </a:extLst>
          </p:cNvPr>
          <p:cNvSpPr txBox="1">
            <a:spLocks noChangeArrowheads="1"/>
          </p:cNvSpPr>
          <p:nvPr/>
        </p:nvSpPr>
        <p:spPr bwMode="auto">
          <a:xfrm>
            <a:off x="4419600" y="2133600"/>
            <a:ext cx="145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rPr>
              <a:t>Sốc </a:t>
            </a:r>
          </a:p>
          <a:p>
            <a:pPr eaLnBrk="1" hangingPunct="1">
              <a:spcBef>
                <a:spcPct val="0"/>
              </a:spcBef>
              <a:buClrTx/>
              <a:buFontTx/>
              <a:buNone/>
            </a:pPr>
            <a:r>
              <a:rPr lang="en-US" altLang="en-US" sz="2000">
                <a:latin typeface="Times New Roman" panose="02020603050405020304" pitchFamily="18" charset="0"/>
              </a:rPr>
              <a:t>Xuất huyết </a:t>
            </a:r>
          </a:p>
        </p:txBody>
      </p:sp>
      <p:sp>
        <p:nvSpPr>
          <p:cNvPr id="99351" name="Text Box 25">
            <a:extLst>
              <a:ext uri="{FF2B5EF4-FFF2-40B4-BE49-F238E27FC236}">
                <a16:creationId xmlns:a16="http://schemas.microsoft.com/office/drawing/2014/main" id="{C65711D9-EE45-A308-BA90-C816418FF6F6}"/>
              </a:ext>
            </a:extLst>
          </p:cNvPr>
          <p:cNvSpPr txBox="1">
            <a:spLocks noChangeArrowheads="1"/>
          </p:cNvSpPr>
          <p:nvPr/>
        </p:nvSpPr>
        <p:spPr bwMode="auto">
          <a:xfrm>
            <a:off x="6080125" y="2209800"/>
            <a:ext cx="145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rPr>
              <a:t>Tái hấp thu</a:t>
            </a:r>
          </a:p>
          <a:p>
            <a:pPr eaLnBrk="1" hangingPunct="1">
              <a:spcBef>
                <a:spcPct val="0"/>
              </a:spcBef>
              <a:buClrTx/>
              <a:buFontTx/>
              <a:buNone/>
            </a:pPr>
            <a:r>
              <a:rPr lang="en-US" altLang="en-US" sz="2000">
                <a:latin typeface="Times New Roman" panose="02020603050405020304" pitchFamily="18" charset="0"/>
              </a:rPr>
              <a:t>Thừa dịch</a:t>
            </a:r>
          </a:p>
        </p:txBody>
      </p:sp>
      <p:sp>
        <p:nvSpPr>
          <p:cNvPr id="99352" name="Text Box 26">
            <a:extLst>
              <a:ext uri="{FF2B5EF4-FFF2-40B4-BE49-F238E27FC236}">
                <a16:creationId xmlns:a16="http://schemas.microsoft.com/office/drawing/2014/main" id="{84EE78E9-A634-CBB8-9452-62F1931DDC34}"/>
              </a:ext>
            </a:extLst>
          </p:cNvPr>
          <p:cNvSpPr txBox="1">
            <a:spLocks noChangeArrowheads="1"/>
          </p:cNvSpPr>
          <p:nvPr/>
        </p:nvSpPr>
        <p:spPr bwMode="auto">
          <a:xfrm>
            <a:off x="2971800" y="2362200"/>
            <a:ext cx="159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rPr>
              <a:t>Mất dịch</a:t>
            </a:r>
          </a:p>
        </p:txBody>
      </p:sp>
      <p:sp>
        <p:nvSpPr>
          <p:cNvPr id="99353" name="Text Box 27">
            <a:extLst>
              <a:ext uri="{FF2B5EF4-FFF2-40B4-BE49-F238E27FC236}">
                <a16:creationId xmlns:a16="http://schemas.microsoft.com/office/drawing/2014/main" id="{693B8EB7-110C-45EB-2D97-45AD632648B3}"/>
              </a:ext>
            </a:extLst>
          </p:cNvPr>
          <p:cNvSpPr txBox="1">
            <a:spLocks noChangeArrowheads="1"/>
          </p:cNvSpPr>
          <p:nvPr/>
        </p:nvSpPr>
        <p:spPr bwMode="auto">
          <a:xfrm>
            <a:off x="3810000" y="2971800"/>
            <a:ext cx="2590800" cy="436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200">
                <a:latin typeface="Times New Roman" panose="02020603050405020304" pitchFamily="18" charset="0"/>
              </a:rPr>
              <a:t>Suy các tạng</a:t>
            </a:r>
          </a:p>
        </p:txBody>
      </p:sp>
      <p:sp>
        <p:nvSpPr>
          <p:cNvPr id="12314" name="Text Box 28">
            <a:extLst>
              <a:ext uri="{FF2B5EF4-FFF2-40B4-BE49-F238E27FC236}">
                <a16:creationId xmlns:a16="http://schemas.microsoft.com/office/drawing/2014/main" id="{13329AFC-D9AC-5912-EB57-9A302DFA541D}"/>
              </a:ext>
            </a:extLst>
          </p:cNvPr>
          <p:cNvSpPr txBox="1">
            <a:spLocks noChangeArrowheads="1"/>
          </p:cNvSpPr>
          <p:nvPr/>
        </p:nvSpPr>
        <p:spPr bwMode="auto">
          <a:xfrm>
            <a:off x="228600" y="466725"/>
            <a:ext cx="2362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err="1">
                <a:latin typeface="Times New Roman" panose="02020603050405020304" pitchFamily="18" charset="0"/>
              </a:rPr>
              <a:t>Số</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ngày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bị</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bệnh</a:t>
            </a: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r>
              <a:rPr lang="en-US" altLang="en-US" sz="2000" dirty="0" err="1">
                <a:latin typeface="Times New Roman" panose="02020603050405020304" pitchFamily="18" charset="0"/>
              </a:rPr>
              <a:t>Nhiệt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độ</a:t>
            </a: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r>
              <a:rPr lang="en-US" altLang="en-US" sz="2000" dirty="0" err="1">
                <a:latin typeface="Times New Roman" panose="02020603050405020304" pitchFamily="18" charset="0"/>
              </a:rPr>
              <a:t>Các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yếu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tố</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nguy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cơ</a:t>
            </a: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r>
              <a:rPr lang="en-US" altLang="en-US" sz="2000" dirty="0" err="1">
                <a:latin typeface="Times New Roman" panose="02020603050405020304" pitchFamily="18" charset="0"/>
              </a:rPr>
              <a:t>Thay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đổi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vè</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XN</a:t>
            </a: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r>
              <a:rPr lang="en-US" altLang="en-US" sz="2000" dirty="0">
                <a:latin typeface="Times New Roman" panose="02020603050405020304" pitchFamily="18" charset="0"/>
              </a:rPr>
              <a:t>HT </a:t>
            </a:r>
            <a:r>
              <a:rPr lang="en-US" altLang="en-US" sz="2000" dirty="0" err="1">
                <a:latin typeface="Times New Roman" panose="02020603050405020304" pitchFamily="18" charset="0"/>
              </a:rPr>
              <a:t>và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víut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học</a:t>
            </a: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a:p>
            <a:pPr eaLnBrk="1" hangingPunct="1">
              <a:spcBef>
                <a:spcPct val="0"/>
              </a:spcBef>
              <a:buClrTx/>
              <a:buFontTx/>
              <a:buNone/>
            </a:pPr>
            <a:endParaRPr lang="en-US" altLang="en-US" sz="2000" dirty="0">
              <a:latin typeface="Times New Roman" panose="02020603050405020304" pitchFamily="18" charset="0"/>
            </a:endParaRPr>
          </a:p>
        </p:txBody>
      </p:sp>
      <p:sp>
        <p:nvSpPr>
          <p:cNvPr id="12315" name="Text Box 29">
            <a:extLst>
              <a:ext uri="{FF2B5EF4-FFF2-40B4-BE49-F238E27FC236}">
                <a16:creationId xmlns:a16="http://schemas.microsoft.com/office/drawing/2014/main" id="{30084664-E131-8145-B28E-25F3D3883602}"/>
              </a:ext>
            </a:extLst>
          </p:cNvPr>
          <p:cNvSpPr txBox="1">
            <a:spLocks noChangeArrowheads="1"/>
          </p:cNvSpPr>
          <p:nvPr/>
        </p:nvSpPr>
        <p:spPr bwMode="auto">
          <a:xfrm>
            <a:off x="6689725" y="3465513"/>
            <a:ext cx="1122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rPr>
              <a:t>Tiểu cầu</a:t>
            </a:r>
          </a:p>
        </p:txBody>
      </p:sp>
      <p:sp>
        <p:nvSpPr>
          <p:cNvPr id="12316" name="Text Box 30">
            <a:extLst>
              <a:ext uri="{FF2B5EF4-FFF2-40B4-BE49-F238E27FC236}">
                <a16:creationId xmlns:a16="http://schemas.microsoft.com/office/drawing/2014/main" id="{22200330-666D-0D76-AA87-4E72DAE9674A}"/>
              </a:ext>
            </a:extLst>
          </p:cNvPr>
          <p:cNvSpPr txBox="1">
            <a:spLocks noChangeArrowheads="1"/>
          </p:cNvSpPr>
          <p:nvPr/>
        </p:nvSpPr>
        <p:spPr bwMode="auto">
          <a:xfrm>
            <a:off x="2971800" y="3962400"/>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Hematocrit</a:t>
            </a:r>
          </a:p>
        </p:txBody>
      </p:sp>
      <p:sp>
        <p:nvSpPr>
          <p:cNvPr id="12317" name="Text Box 31">
            <a:extLst>
              <a:ext uri="{FF2B5EF4-FFF2-40B4-BE49-F238E27FC236}">
                <a16:creationId xmlns:a16="http://schemas.microsoft.com/office/drawing/2014/main" id="{6C012157-77C3-2286-7398-DE177EFBD8D8}"/>
              </a:ext>
            </a:extLst>
          </p:cNvPr>
          <p:cNvSpPr txBox="1">
            <a:spLocks noChangeArrowheads="1"/>
          </p:cNvSpPr>
          <p:nvPr/>
        </p:nvSpPr>
        <p:spPr bwMode="auto">
          <a:xfrm>
            <a:off x="6477000" y="4495800"/>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t>IgM/IgG</a:t>
            </a:r>
          </a:p>
        </p:txBody>
      </p:sp>
      <p:sp>
        <p:nvSpPr>
          <p:cNvPr id="12318" name="Text Box 32">
            <a:extLst>
              <a:ext uri="{FF2B5EF4-FFF2-40B4-BE49-F238E27FC236}">
                <a16:creationId xmlns:a16="http://schemas.microsoft.com/office/drawing/2014/main" id="{2045B730-A8C9-3445-B53B-67411A16DD56}"/>
              </a:ext>
            </a:extLst>
          </p:cNvPr>
          <p:cNvSpPr txBox="1">
            <a:spLocks noChangeArrowheads="1"/>
          </p:cNvSpPr>
          <p:nvPr/>
        </p:nvSpPr>
        <p:spPr bwMode="auto">
          <a:xfrm>
            <a:off x="2438400" y="6583363"/>
            <a:ext cx="4246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200" b="0">
                <a:latin typeface="Tahoma" panose="020B0604030504040204" pitchFamily="34" charset="0"/>
              </a:rPr>
              <a:t>Adapted from WCL Yip, 1980 by Hung NT, Lum LCS, Tan LH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9344"/>
                                        </p:tgtEl>
                                        <p:attrNameLst>
                                          <p:attrName>style.visibility</p:attrName>
                                        </p:attrNameLst>
                                      </p:cBhvr>
                                      <p:to>
                                        <p:strVal val="visible"/>
                                      </p:to>
                                    </p:set>
                                    <p:animEffect transition="in" filter="dissolve">
                                      <p:cBhvr>
                                        <p:cTn id="7" dur="500"/>
                                        <p:tgtEl>
                                          <p:spTgt spid="99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9331"/>
                                        </p:tgtEl>
                                        <p:attrNameLst>
                                          <p:attrName>style.visibility</p:attrName>
                                        </p:attrNameLst>
                                      </p:cBhvr>
                                      <p:to>
                                        <p:strVal val="visible"/>
                                      </p:to>
                                    </p:set>
                                    <p:animEffect transition="in" filter="dissolve">
                                      <p:cBhvr>
                                        <p:cTn id="12" dur="500"/>
                                        <p:tgtEl>
                                          <p:spTgt spid="99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52"/>
                                        </p:tgtEl>
                                        <p:attrNameLst>
                                          <p:attrName>style.visibility</p:attrName>
                                        </p:attrNameLst>
                                      </p:cBhvr>
                                      <p:to>
                                        <p:strVal val="visible"/>
                                      </p:to>
                                    </p:set>
                                    <p:animEffect transition="in" filter="dissolve">
                                      <p:cBhvr>
                                        <p:cTn id="17" dur="500"/>
                                        <p:tgtEl>
                                          <p:spTgt spid="993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50"/>
                                        </p:tgtEl>
                                        <p:attrNameLst>
                                          <p:attrName>style.visibility</p:attrName>
                                        </p:attrNameLst>
                                      </p:cBhvr>
                                      <p:to>
                                        <p:strVal val="visible"/>
                                      </p:to>
                                    </p:set>
                                    <p:animEffect transition="in" filter="dissolve">
                                      <p:cBhvr>
                                        <p:cTn id="22" dur="500"/>
                                        <p:tgtEl>
                                          <p:spTgt spid="9935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9349"/>
                                        </p:tgtEl>
                                        <p:attrNameLst>
                                          <p:attrName>style.visibility</p:attrName>
                                        </p:attrNameLst>
                                      </p:cBhvr>
                                      <p:to>
                                        <p:strVal val="visible"/>
                                      </p:to>
                                    </p:set>
                                    <p:animEffect transition="in" filter="dissolve">
                                      <p:cBhvr>
                                        <p:cTn id="25" dur="500"/>
                                        <p:tgtEl>
                                          <p:spTgt spid="993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9351"/>
                                        </p:tgtEl>
                                        <p:attrNameLst>
                                          <p:attrName>style.visibility</p:attrName>
                                        </p:attrNameLst>
                                      </p:cBhvr>
                                      <p:to>
                                        <p:strVal val="visible"/>
                                      </p:to>
                                    </p:set>
                                    <p:animEffect transition="in" filter="dissolve">
                                      <p:cBhvr>
                                        <p:cTn id="30" dur="500"/>
                                        <p:tgtEl>
                                          <p:spTgt spid="993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9353"/>
                                        </p:tgtEl>
                                        <p:attrNameLst>
                                          <p:attrName>style.visibility</p:attrName>
                                        </p:attrNameLst>
                                      </p:cBhvr>
                                      <p:to>
                                        <p:strVal val="visible"/>
                                      </p:to>
                                    </p:set>
                                    <p:animEffect transition="in" filter="dissolve">
                                      <p:cBhvr>
                                        <p:cTn id="35" dur="500"/>
                                        <p:tgtEl>
                                          <p:spTgt spid="9935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99342"/>
                                        </p:tgtEl>
                                        <p:attrNameLst>
                                          <p:attrName>style.visibility</p:attrName>
                                        </p:attrNameLst>
                                      </p:cBhvr>
                                      <p:to>
                                        <p:strVal val="visible"/>
                                      </p:to>
                                    </p:set>
                                    <p:animEffect transition="in" filter="dissolve">
                                      <p:cBhvr>
                                        <p:cTn id="40" dur="500"/>
                                        <p:tgtEl>
                                          <p:spTgt spid="9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9" grpId="0" animBg="1"/>
      <p:bldP spid="99350" grpId="0"/>
      <p:bldP spid="99351" grpId="0"/>
      <p:bldP spid="99352" grpId="0"/>
      <p:bldP spid="993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5277</TotalTime>
  <Words>5453</Words>
  <Application>Microsoft Office PowerPoint</Application>
  <PresentationFormat>On-screen Show (4:3)</PresentationFormat>
  <Paragraphs>518</Paragraphs>
  <Slides>65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.VnArial NarrowH</vt:lpstr>
      <vt:lpstr>.VnArialH</vt:lpstr>
      <vt:lpstr>Arial</vt:lpstr>
      <vt:lpstr>Calibri</vt:lpstr>
      <vt:lpstr>Calibri Light</vt:lpstr>
      <vt:lpstr>Comic Sans MS</vt:lpstr>
      <vt:lpstr>Garamond</vt:lpstr>
      <vt:lpstr>Tahoma</vt:lpstr>
      <vt:lpstr>Times New Roman</vt:lpstr>
      <vt:lpstr>Wingdings</vt:lpstr>
      <vt:lpstr>Office Theme</vt:lpstr>
      <vt:lpstr>CHẨN ĐOÁN VÀ ĐIỀU TRỊ BỆNH SỐT XUẤT HUYẾT DENGUE</vt:lpstr>
      <vt:lpstr>Nội dung</vt:lpstr>
      <vt:lpstr>Dịch tễ Sốt xuất huyết Dengue</vt:lpstr>
      <vt:lpstr> ĐẶC ĐIỂM DỊCH TỄ HỌC  </vt:lpstr>
      <vt:lpstr>Tình hình SXH Dengue tại HN</vt:lpstr>
      <vt:lpstr>VI RÚT GÂY BỆNH</vt:lpstr>
      <vt:lpstr>Chẩn đoán bệnh  Sốt xuất huyết Dengue</vt:lpstr>
      <vt:lpstr>Chẩn đoán</vt:lpstr>
      <vt:lpstr>PowerPoint Presentation</vt:lpstr>
      <vt:lpstr>Chẩn đoán</vt:lpstr>
      <vt:lpstr>Chẩn đoán</vt:lpstr>
      <vt:lpstr>Chẩn đoán</vt:lpstr>
      <vt:lpstr>Chẩn đoán</vt:lpstr>
      <vt:lpstr>Chẩn đoán</vt:lpstr>
      <vt:lpstr>Chẩn đoán</vt:lpstr>
      <vt:lpstr>Chẩn đoán</vt:lpstr>
      <vt:lpstr>PowerPoint Presentation</vt:lpstr>
      <vt:lpstr>Các yếu tố nguy cơ bệnh nặng</vt:lpstr>
      <vt:lpstr>Các yếu tố nguy cơ bệnh nặng</vt:lpstr>
      <vt:lpstr>          Chẩn đoán căn nguyên</vt:lpstr>
      <vt:lpstr>Chẩn đoán phân biệt</vt:lpstr>
      <vt:lpstr>Điều trị bệnh  Sốt xuất huyết Dengue</vt:lpstr>
      <vt:lpstr>       Xử trí ca bệnh Dengue</vt:lpstr>
      <vt:lpstr>TIÊU CHUẨN NHẬP VIỆN</vt:lpstr>
      <vt:lpstr>PowerPoint Presentation</vt:lpstr>
      <vt:lpstr>Điều trị triệu chứng</vt:lpstr>
      <vt:lpstr>Bù dịch</vt:lpstr>
      <vt:lpstr>Theo dõi</vt:lpstr>
      <vt:lpstr>XỬ TRÍ SỐT XUẤT HUYẾT DENGUE CÓ DẤU HIỆU CẢNH BÁO</vt:lpstr>
      <vt:lpstr>PowerPoint Presentation</vt:lpstr>
      <vt:lpstr>XỬ TRÍ SỐT XUẤT HUYẾT DENGUE CÓ DẤU HIỆU CẢNH BÁO</vt:lpstr>
      <vt:lpstr>ĐIỀU TRỊ SỐC SỐT XUẤT HUYẾT DENGUE</vt:lpstr>
      <vt:lpstr>PowerPoint Presentation</vt:lpstr>
      <vt:lpstr>Những lưu ý khi truyền dịch</vt:lpstr>
      <vt:lpstr>TIÊU CHUẨN NGƯNG TRUYỀN DỊCH</vt:lpstr>
      <vt:lpstr>TIÊU CHUẨN NGƯNG TRUYỀN DỊCH</vt:lpstr>
      <vt:lpstr>TIÊU CHUẨN NGƯNG TRUYỀN DỊCH</vt:lpstr>
      <vt:lpstr>CHỈ ĐỊNH TRUYỀN MÁU VÀ CÁC CHẾ PHẨM MÁU</vt:lpstr>
      <vt:lpstr>HƯỚNG DẪN XỬ TRÍ SỐC SXHD  CÓ XUẤT HUYẾT ĐI KÈM </vt:lpstr>
      <vt:lpstr>PowerPoint Presentation</vt:lpstr>
      <vt:lpstr>ĐIỀU TRỊ TOAN CHUYỂN HÓA, HẠ ĐƯỜNG HUYẾT, HẠ CALCI HUYẾT, HẠ NATRI MÁU</vt:lpstr>
      <vt:lpstr>Sử dụng thuốc vận mạch</vt:lpstr>
      <vt:lpstr>Sử dụng thuốc vận mạch</vt:lpstr>
      <vt:lpstr>TIÊU CHUẨN XUẤT VIỆN</vt:lpstr>
      <vt:lpstr>Những thách thức trong chẩn đoán và điều trị SXH Dengue ở người lớn </vt:lpstr>
      <vt:lpstr>Những điểm cần lưu ý trong chẩn đoán SXH Dengue</vt:lpstr>
      <vt:lpstr>Các vấn đề trong chẩn đoán SXH</vt:lpstr>
      <vt:lpstr>Tránh những khuynh hướng trong chẩn đoán SXH Dengue</vt:lpstr>
      <vt:lpstr>Tránh những khuynh hướng trong chẩn đoán SXH Dengue</vt:lpstr>
      <vt:lpstr>ĐÁNH GIÁ HUYẾT ĐỘNG</vt:lpstr>
      <vt:lpstr>Những điểm cần lưu ý trong điều trị SXH Dengue</vt:lpstr>
      <vt:lpstr>Những điểm cần lưu ý trong điều trị SXH Dengue</vt:lpstr>
      <vt:lpstr>Các vấn đề khi vận chuyển bệnh nhân sốt XH Dengue</vt:lpstr>
      <vt:lpstr>Khó khăn trong điều trị</vt:lpstr>
      <vt:lpstr>Khó khăn trong điều trị</vt:lpstr>
      <vt:lpstr>NGUYÊN NHÂN GÂY TỬ VONG</vt:lpstr>
      <vt:lpstr>NGUYÊN NHÂN GÂY TỬ VONG</vt:lpstr>
      <vt:lpstr>MỘT SỐ KINH NGHIỆM</vt:lpstr>
      <vt:lpstr>MỘT SỐ KINH NGHIỆM</vt:lpstr>
      <vt:lpstr>MỘT SỐ KINH NGHIỆM</vt:lpstr>
      <vt:lpstr>MỘT SỐ KINH NGHIỆM</vt:lpstr>
      <vt:lpstr>CÔNG TÁC THU DUNG VÀ ĐIỀU TRỊ BN</vt:lpstr>
      <vt:lpstr>CÔNG TÁC THU DUNG VÀ ĐIỀU TRỊ BN</vt:lpstr>
      <vt:lpstr>TÀI LIỆU THAM KHẢO</vt:lpstr>
      <vt:lpstr>Xin chân thành cảm ơn</vt:lpstr>
    </vt:vector>
  </TitlesOfParts>
  <Company>Mai Hoang Informatic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DF.DHF</dc:title>
  <dc:subject>Chan doan va dieu tri DF.DHF</dc:subject>
  <dc:creator>Pham Ba Hien</dc:creator>
  <cp:lastModifiedBy>Duong Quoc Bao</cp:lastModifiedBy>
  <cp:revision>239</cp:revision>
  <dcterms:created xsi:type="dcterms:W3CDTF">2005-05-23T02:26:32Z</dcterms:created>
  <dcterms:modified xsi:type="dcterms:W3CDTF">2023-08-08T08:04:51Z</dcterms:modified>
</cp:coreProperties>
</file>